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42"/>
  </p:notesMasterIdLst>
  <p:sldIdLst>
    <p:sldId id="256" r:id="rId2"/>
    <p:sldId id="302" r:id="rId3"/>
    <p:sldId id="257" r:id="rId4"/>
    <p:sldId id="259" r:id="rId5"/>
    <p:sldId id="279" r:id="rId6"/>
    <p:sldId id="260" r:id="rId7"/>
    <p:sldId id="261" r:id="rId8"/>
    <p:sldId id="262" r:id="rId9"/>
    <p:sldId id="303" r:id="rId10"/>
    <p:sldId id="264" r:id="rId11"/>
    <p:sldId id="265" r:id="rId12"/>
    <p:sldId id="293" r:id="rId13"/>
    <p:sldId id="263" r:id="rId14"/>
    <p:sldId id="266" r:id="rId15"/>
    <p:sldId id="267" r:id="rId16"/>
    <p:sldId id="268" r:id="rId17"/>
    <p:sldId id="294" r:id="rId18"/>
    <p:sldId id="270" r:id="rId19"/>
    <p:sldId id="273" r:id="rId20"/>
    <p:sldId id="276" r:id="rId21"/>
    <p:sldId id="277" r:id="rId22"/>
    <p:sldId id="281" r:id="rId23"/>
    <p:sldId id="283" r:id="rId24"/>
    <p:sldId id="284" r:id="rId25"/>
    <p:sldId id="285" r:id="rId26"/>
    <p:sldId id="287" r:id="rId27"/>
    <p:sldId id="289" r:id="rId28"/>
    <p:sldId id="290" r:id="rId29"/>
    <p:sldId id="291" r:id="rId30"/>
    <p:sldId id="301" r:id="rId31"/>
    <p:sldId id="292" r:id="rId32"/>
    <p:sldId id="305" r:id="rId33"/>
    <p:sldId id="299" r:id="rId34"/>
    <p:sldId id="300" r:id="rId35"/>
    <p:sldId id="297" r:id="rId36"/>
    <p:sldId id="298" r:id="rId37"/>
    <p:sldId id="286" r:id="rId38"/>
    <p:sldId id="304" r:id="rId39"/>
    <p:sldId id="258"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72529" autoAdjust="0"/>
  </p:normalViewPr>
  <p:slideViewPr>
    <p:cSldViewPr snapToGrid="0">
      <p:cViewPr varScale="1">
        <p:scale>
          <a:sx n="81" d="100"/>
          <a:sy n="81" d="100"/>
        </p:scale>
        <p:origin x="1674" y="84"/>
      </p:cViewPr>
      <p:guideLst/>
    </p:cSldViewPr>
  </p:slideViewPr>
  <p:outlineViewPr>
    <p:cViewPr>
      <p:scale>
        <a:sx n="33" d="100"/>
        <a:sy n="33" d="100"/>
      </p:scale>
      <p:origin x="0" y="-16164"/>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0BB49-5A62-479A-AC46-C605126960E2}"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3A911ED7-25DB-4D76-BE11-C604030E625F}">
      <dgm:prSet custT="1"/>
      <dgm:spPr/>
      <dgm:t>
        <a:bodyPr/>
        <a:lstStyle/>
        <a:p>
          <a:r>
            <a:rPr lang="en-US" sz="2000" i="1" dirty="0"/>
            <a:t>“Meta” –</a:t>
          </a:r>
          <a:r>
            <a:rPr lang="en-US" sz="2000" dirty="0"/>
            <a:t> Greek meaning </a:t>
          </a:r>
          <a:r>
            <a:rPr lang="en-US" sz="2000" i="1" dirty="0"/>
            <a:t>“after”, “beyond”, </a:t>
          </a:r>
          <a:r>
            <a:rPr lang="en-US" sz="2000" dirty="0"/>
            <a:t>or </a:t>
          </a:r>
          <a:r>
            <a:rPr lang="en-US" sz="2000" i="1" dirty="0"/>
            <a:t>“along with”</a:t>
          </a:r>
          <a:endParaRPr lang="en-US" sz="2000" dirty="0"/>
        </a:p>
      </dgm:t>
    </dgm:pt>
    <dgm:pt modelId="{92E4993B-2674-40B3-9D3F-D9D61647268C}" type="parTrans" cxnId="{E827C678-7773-4908-8B0C-9EE78113591E}">
      <dgm:prSet/>
      <dgm:spPr/>
      <dgm:t>
        <a:bodyPr/>
        <a:lstStyle/>
        <a:p>
          <a:endParaRPr lang="en-US"/>
        </a:p>
      </dgm:t>
    </dgm:pt>
    <dgm:pt modelId="{D848EB71-6C5B-4211-BEE1-8CB39E7BDA78}" type="sibTrans" cxnId="{E827C678-7773-4908-8B0C-9EE78113591E}">
      <dgm:prSet/>
      <dgm:spPr/>
      <dgm:t>
        <a:bodyPr/>
        <a:lstStyle/>
        <a:p>
          <a:endParaRPr lang="en-US"/>
        </a:p>
      </dgm:t>
    </dgm:pt>
    <dgm:pt modelId="{D33039F1-4735-4E98-90C4-CDECCDF64A49}">
      <dgm:prSet custT="1"/>
      <dgm:spPr/>
      <dgm:t>
        <a:bodyPr/>
        <a:lstStyle/>
        <a:p>
          <a:r>
            <a:rPr lang="en-US" sz="2000" i="1" dirty="0"/>
            <a:t>“Heuristic” – </a:t>
          </a:r>
          <a:r>
            <a:rPr lang="en-US" sz="2000" dirty="0"/>
            <a:t>Greek meaning </a:t>
          </a:r>
          <a:r>
            <a:rPr lang="en-US" sz="2000" i="1" dirty="0"/>
            <a:t>“to discover”</a:t>
          </a:r>
          <a:endParaRPr lang="en-US" sz="2000" dirty="0"/>
        </a:p>
      </dgm:t>
    </dgm:pt>
    <dgm:pt modelId="{534D303E-600D-4CFA-BC9C-DB9AA4942975}" type="parTrans" cxnId="{2C52731A-D831-449B-B628-798885B3A06D}">
      <dgm:prSet/>
      <dgm:spPr/>
      <dgm:t>
        <a:bodyPr/>
        <a:lstStyle/>
        <a:p>
          <a:endParaRPr lang="en-US"/>
        </a:p>
      </dgm:t>
    </dgm:pt>
    <dgm:pt modelId="{EBE6FF41-58D4-4C6D-AB04-0BC030963089}" type="sibTrans" cxnId="{2C52731A-D831-449B-B628-798885B3A06D}">
      <dgm:prSet/>
      <dgm:spPr/>
      <dgm:t>
        <a:bodyPr/>
        <a:lstStyle/>
        <a:p>
          <a:endParaRPr lang="en-US"/>
        </a:p>
      </dgm:t>
    </dgm:pt>
    <dgm:pt modelId="{F7BD8BFE-8BA2-4290-9FFC-0FC51D8F47EB}">
      <dgm:prSet custT="1"/>
      <dgm:spPr/>
      <dgm:t>
        <a:bodyPr/>
        <a:lstStyle/>
        <a:p>
          <a:r>
            <a:rPr lang="en-US" sz="2000" dirty="0"/>
            <a:t>Meta-heuristic algorithms trade accuracy for computational performance</a:t>
          </a:r>
        </a:p>
      </dgm:t>
    </dgm:pt>
    <dgm:pt modelId="{9D9258D2-A8A7-4942-9ADD-9D8A877D1A9D}" type="parTrans" cxnId="{7CB4ED8D-B77A-4A7C-906D-DCA67A8A077E}">
      <dgm:prSet/>
      <dgm:spPr/>
      <dgm:t>
        <a:bodyPr/>
        <a:lstStyle/>
        <a:p>
          <a:endParaRPr lang="en-US"/>
        </a:p>
      </dgm:t>
    </dgm:pt>
    <dgm:pt modelId="{DBEB2BD3-D62A-4C56-8DFB-2DCF291D0A52}" type="sibTrans" cxnId="{7CB4ED8D-B77A-4A7C-906D-DCA67A8A077E}">
      <dgm:prSet/>
      <dgm:spPr/>
      <dgm:t>
        <a:bodyPr/>
        <a:lstStyle/>
        <a:p>
          <a:endParaRPr lang="en-US"/>
        </a:p>
      </dgm:t>
    </dgm:pt>
    <dgm:pt modelId="{7537C73F-8F21-497E-944B-AD53E5845095}">
      <dgm:prSet custT="1"/>
      <dgm:spPr/>
      <dgm:t>
        <a:bodyPr/>
        <a:lstStyle/>
        <a:p>
          <a:r>
            <a:rPr lang="en-US" sz="1800" dirty="0"/>
            <a:t>Can be used on many different problems </a:t>
          </a:r>
        </a:p>
      </dgm:t>
    </dgm:pt>
    <dgm:pt modelId="{FF070B3B-2CC8-453B-A30A-3FEA839BE504}" type="parTrans" cxnId="{538D1145-B865-410B-892D-834259999F9A}">
      <dgm:prSet/>
      <dgm:spPr/>
      <dgm:t>
        <a:bodyPr/>
        <a:lstStyle/>
        <a:p>
          <a:endParaRPr lang="en-US"/>
        </a:p>
      </dgm:t>
    </dgm:pt>
    <dgm:pt modelId="{68CB9525-6D51-41D9-B1F5-B2E6B0E75FE9}" type="sibTrans" cxnId="{538D1145-B865-410B-892D-834259999F9A}">
      <dgm:prSet/>
      <dgm:spPr/>
      <dgm:t>
        <a:bodyPr/>
        <a:lstStyle/>
        <a:p>
          <a:endParaRPr lang="en-US"/>
        </a:p>
      </dgm:t>
    </dgm:pt>
    <dgm:pt modelId="{C0AA80B2-9174-4273-9B98-410125102C10}">
      <dgm:prSet custT="1"/>
      <dgm:spPr/>
      <dgm:t>
        <a:bodyPr/>
        <a:lstStyle/>
        <a:p>
          <a:r>
            <a:rPr lang="en-US" sz="1800" dirty="0"/>
            <a:t>Won’t guarantee the exact solution</a:t>
          </a:r>
        </a:p>
      </dgm:t>
    </dgm:pt>
    <dgm:pt modelId="{09E13EBB-2D64-42E3-88D8-F36790528FAC}" type="parTrans" cxnId="{B286054B-B1E0-490B-BC50-26BD5DC03EE4}">
      <dgm:prSet/>
      <dgm:spPr/>
      <dgm:t>
        <a:bodyPr/>
        <a:lstStyle/>
        <a:p>
          <a:endParaRPr lang="en-US"/>
        </a:p>
      </dgm:t>
    </dgm:pt>
    <dgm:pt modelId="{763E2C26-9FA3-4742-9326-86016E569D5E}" type="sibTrans" cxnId="{B286054B-B1E0-490B-BC50-26BD5DC03EE4}">
      <dgm:prSet/>
      <dgm:spPr/>
      <dgm:t>
        <a:bodyPr/>
        <a:lstStyle/>
        <a:p>
          <a:endParaRPr lang="en-US"/>
        </a:p>
      </dgm:t>
    </dgm:pt>
    <dgm:pt modelId="{82A94985-8239-4D1A-A07C-A353C25F6BA5}">
      <dgm:prSet custT="1"/>
      <dgm:spPr/>
      <dgm:t>
        <a:bodyPr/>
        <a:lstStyle/>
        <a:p>
          <a:r>
            <a:rPr lang="en-US" sz="1800" dirty="0"/>
            <a:t>Low computational times</a:t>
          </a:r>
        </a:p>
      </dgm:t>
    </dgm:pt>
    <dgm:pt modelId="{1EC7D9C3-833E-4244-9D8A-9905F443F16F}" type="parTrans" cxnId="{E0B339D3-8E2A-45CB-B12F-42BED8A85756}">
      <dgm:prSet/>
      <dgm:spPr/>
      <dgm:t>
        <a:bodyPr/>
        <a:lstStyle/>
        <a:p>
          <a:endParaRPr lang="en-US"/>
        </a:p>
      </dgm:t>
    </dgm:pt>
    <dgm:pt modelId="{F49282CB-D9FE-4640-92D6-64C8CF68B70E}" type="sibTrans" cxnId="{E0B339D3-8E2A-45CB-B12F-42BED8A85756}">
      <dgm:prSet/>
      <dgm:spPr/>
      <dgm:t>
        <a:bodyPr/>
        <a:lstStyle/>
        <a:p>
          <a:endParaRPr lang="en-US"/>
        </a:p>
      </dgm:t>
    </dgm:pt>
    <dgm:pt modelId="{65A257CF-CE19-485C-BEF1-2E5C485E8D51}">
      <dgm:prSet custT="1"/>
      <dgm:spPr/>
      <dgm:t>
        <a:bodyPr/>
        <a:lstStyle/>
        <a:p>
          <a:r>
            <a:rPr lang="en-US" sz="1800" dirty="0"/>
            <a:t>Uses a fitness function to compare solutions</a:t>
          </a:r>
        </a:p>
      </dgm:t>
    </dgm:pt>
    <dgm:pt modelId="{02A1B9A9-B73B-4B7B-ADB4-D36146A41EDA}" type="parTrans" cxnId="{C8F2D70F-D992-4DCC-BCC5-BEC4B6239C6F}">
      <dgm:prSet/>
      <dgm:spPr/>
      <dgm:t>
        <a:bodyPr/>
        <a:lstStyle/>
        <a:p>
          <a:endParaRPr lang="en-US"/>
        </a:p>
      </dgm:t>
    </dgm:pt>
    <dgm:pt modelId="{828D6490-083B-4A40-8F7E-C1293FDCA2D1}" type="sibTrans" cxnId="{C8F2D70F-D992-4DCC-BCC5-BEC4B6239C6F}">
      <dgm:prSet/>
      <dgm:spPr/>
      <dgm:t>
        <a:bodyPr/>
        <a:lstStyle/>
        <a:p>
          <a:endParaRPr lang="en-US"/>
        </a:p>
      </dgm:t>
    </dgm:pt>
    <dgm:pt modelId="{761B7051-325A-4C6C-8306-EB6174707C7D}" type="pres">
      <dgm:prSet presAssocID="{E5A0BB49-5A62-479A-AC46-C605126960E2}" presName="linear" presStyleCnt="0">
        <dgm:presLayoutVars>
          <dgm:dir/>
          <dgm:animLvl val="lvl"/>
          <dgm:resizeHandles val="exact"/>
        </dgm:presLayoutVars>
      </dgm:prSet>
      <dgm:spPr/>
    </dgm:pt>
    <dgm:pt modelId="{4D98E410-671E-4247-9299-BABAA16FAEAE}" type="pres">
      <dgm:prSet presAssocID="{3A911ED7-25DB-4D76-BE11-C604030E625F}" presName="parentLin" presStyleCnt="0"/>
      <dgm:spPr/>
    </dgm:pt>
    <dgm:pt modelId="{C9A1A620-5131-41B9-8CC5-273D8B901A86}" type="pres">
      <dgm:prSet presAssocID="{3A911ED7-25DB-4D76-BE11-C604030E625F}" presName="parentLeftMargin" presStyleLbl="node1" presStyleIdx="0" presStyleCnt="3"/>
      <dgm:spPr/>
    </dgm:pt>
    <dgm:pt modelId="{A4B85DF4-2DA9-451C-BD03-F6CDC57E416F}" type="pres">
      <dgm:prSet presAssocID="{3A911ED7-25DB-4D76-BE11-C604030E625F}" presName="parentText" presStyleLbl="node1" presStyleIdx="0" presStyleCnt="3" custScaleX="120912">
        <dgm:presLayoutVars>
          <dgm:chMax val="0"/>
          <dgm:bulletEnabled val="1"/>
        </dgm:presLayoutVars>
      </dgm:prSet>
      <dgm:spPr/>
    </dgm:pt>
    <dgm:pt modelId="{872F2DFB-4F21-4BCB-878A-B183C1DEEB40}" type="pres">
      <dgm:prSet presAssocID="{3A911ED7-25DB-4D76-BE11-C604030E625F}" presName="negativeSpace" presStyleCnt="0"/>
      <dgm:spPr/>
    </dgm:pt>
    <dgm:pt modelId="{E13EF2A8-4570-43E2-B7F3-7E9255DE5C6A}" type="pres">
      <dgm:prSet presAssocID="{3A911ED7-25DB-4D76-BE11-C604030E625F}" presName="childText" presStyleLbl="conFgAcc1" presStyleIdx="0" presStyleCnt="3">
        <dgm:presLayoutVars>
          <dgm:bulletEnabled val="1"/>
        </dgm:presLayoutVars>
      </dgm:prSet>
      <dgm:spPr/>
    </dgm:pt>
    <dgm:pt modelId="{1A972426-551D-41D3-A171-2BC1BAAB7B94}" type="pres">
      <dgm:prSet presAssocID="{D848EB71-6C5B-4211-BEE1-8CB39E7BDA78}" presName="spaceBetweenRectangles" presStyleCnt="0"/>
      <dgm:spPr/>
    </dgm:pt>
    <dgm:pt modelId="{110B969E-1761-4265-82B7-41A347BF01F3}" type="pres">
      <dgm:prSet presAssocID="{D33039F1-4735-4E98-90C4-CDECCDF64A49}" presName="parentLin" presStyleCnt="0"/>
      <dgm:spPr/>
    </dgm:pt>
    <dgm:pt modelId="{0EB021D4-3F18-4297-A22E-F6B1EAA445DF}" type="pres">
      <dgm:prSet presAssocID="{D33039F1-4735-4E98-90C4-CDECCDF64A49}" presName="parentLeftMargin" presStyleLbl="node1" presStyleIdx="0" presStyleCnt="3"/>
      <dgm:spPr/>
    </dgm:pt>
    <dgm:pt modelId="{64438388-0EF2-46F6-8595-8C5158F28ED1}" type="pres">
      <dgm:prSet presAssocID="{D33039F1-4735-4E98-90C4-CDECCDF64A49}" presName="parentText" presStyleLbl="node1" presStyleIdx="1" presStyleCnt="3" custScaleX="121298">
        <dgm:presLayoutVars>
          <dgm:chMax val="0"/>
          <dgm:bulletEnabled val="1"/>
        </dgm:presLayoutVars>
      </dgm:prSet>
      <dgm:spPr/>
    </dgm:pt>
    <dgm:pt modelId="{9A24AA5E-DDD8-4703-B150-BA642AF7FF2C}" type="pres">
      <dgm:prSet presAssocID="{D33039F1-4735-4E98-90C4-CDECCDF64A49}" presName="negativeSpace" presStyleCnt="0"/>
      <dgm:spPr/>
    </dgm:pt>
    <dgm:pt modelId="{F77631E5-140F-4192-A77D-B72C07B69BBD}" type="pres">
      <dgm:prSet presAssocID="{D33039F1-4735-4E98-90C4-CDECCDF64A49}" presName="childText" presStyleLbl="conFgAcc1" presStyleIdx="1" presStyleCnt="3">
        <dgm:presLayoutVars>
          <dgm:bulletEnabled val="1"/>
        </dgm:presLayoutVars>
      </dgm:prSet>
      <dgm:spPr/>
    </dgm:pt>
    <dgm:pt modelId="{285678CC-1DCB-40F1-82B2-44F5D2D1CAD8}" type="pres">
      <dgm:prSet presAssocID="{EBE6FF41-58D4-4C6D-AB04-0BC030963089}" presName="spaceBetweenRectangles" presStyleCnt="0"/>
      <dgm:spPr/>
    </dgm:pt>
    <dgm:pt modelId="{2198B4B1-6E70-4BEE-B088-A95CFF90DCE1}" type="pres">
      <dgm:prSet presAssocID="{F7BD8BFE-8BA2-4290-9FFC-0FC51D8F47EB}" presName="parentLin" presStyleCnt="0"/>
      <dgm:spPr/>
    </dgm:pt>
    <dgm:pt modelId="{0130F4C5-C655-4BD6-9F05-2AEF09B3A5B0}" type="pres">
      <dgm:prSet presAssocID="{F7BD8BFE-8BA2-4290-9FFC-0FC51D8F47EB}" presName="parentLeftMargin" presStyleLbl="node1" presStyleIdx="1" presStyleCnt="3"/>
      <dgm:spPr/>
    </dgm:pt>
    <dgm:pt modelId="{77ED4E9B-3E3E-436F-917F-EE3F560C2D31}" type="pres">
      <dgm:prSet presAssocID="{F7BD8BFE-8BA2-4290-9FFC-0FC51D8F47EB}" presName="parentText" presStyleLbl="node1" presStyleIdx="2" presStyleCnt="3" custScaleX="121568">
        <dgm:presLayoutVars>
          <dgm:chMax val="0"/>
          <dgm:bulletEnabled val="1"/>
        </dgm:presLayoutVars>
      </dgm:prSet>
      <dgm:spPr/>
    </dgm:pt>
    <dgm:pt modelId="{DA1F8F7D-CE31-4729-8FF9-7B47B5E0F044}" type="pres">
      <dgm:prSet presAssocID="{F7BD8BFE-8BA2-4290-9FFC-0FC51D8F47EB}" presName="negativeSpace" presStyleCnt="0"/>
      <dgm:spPr/>
    </dgm:pt>
    <dgm:pt modelId="{5D34FA63-7858-42AC-8E88-FB80BA4658BD}" type="pres">
      <dgm:prSet presAssocID="{F7BD8BFE-8BA2-4290-9FFC-0FC51D8F47EB}" presName="childText" presStyleLbl="conFgAcc1" presStyleIdx="2" presStyleCnt="3">
        <dgm:presLayoutVars>
          <dgm:bulletEnabled val="1"/>
        </dgm:presLayoutVars>
      </dgm:prSet>
      <dgm:spPr/>
    </dgm:pt>
  </dgm:ptLst>
  <dgm:cxnLst>
    <dgm:cxn modelId="{AB294C09-F5BA-47BD-B78C-EDAB7A1B2C4C}" type="presOf" srcId="{D33039F1-4735-4E98-90C4-CDECCDF64A49}" destId="{0EB021D4-3F18-4297-A22E-F6B1EAA445DF}" srcOrd="0" destOrd="0" presId="urn:microsoft.com/office/officeart/2005/8/layout/list1"/>
    <dgm:cxn modelId="{C8F2D70F-D992-4DCC-BCC5-BEC4B6239C6F}" srcId="{F7BD8BFE-8BA2-4290-9FFC-0FC51D8F47EB}" destId="{65A257CF-CE19-485C-BEF1-2E5C485E8D51}" srcOrd="3" destOrd="0" parTransId="{02A1B9A9-B73B-4B7B-ADB4-D36146A41EDA}" sibTransId="{828D6490-083B-4A40-8F7E-C1293FDCA2D1}"/>
    <dgm:cxn modelId="{4E701F14-C992-4392-BF85-A8D0EC65F80D}" type="presOf" srcId="{D33039F1-4735-4E98-90C4-CDECCDF64A49}" destId="{64438388-0EF2-46F6-8595-8C5158F28ED1}" srcOrd="1" destOrd="0" presId="urn:microsoft.com/office/officeart/2005/8/layout/list1"/>
    <dgm:cxn modelId="{2C52731A-D831-449B-B628-798885B3A06D}" srcId="{E5A0BB49-5A62-479A-AC46-C605126960E2}" destId="{D33039F1-4735-4E98-90C4-CDECCDF64A49}" srcOrd="1" destOrd="0" parTransId="{534D303E-600D-4CFA-BC9C-DB9AA4942975}" sibTransId="{EBE6FF41-58D4-4C6D-AB04-0BC030963089}"/>
    <dgm:cxn modelId="{A1ED2023-00D9-47E4-B9AF-28164C9F43D8}" type="presOf" srcId="{F7BD8BFE-8BA2-4290-9FFC-0FC51D8F47EB}" destId="{0130F4C5-C655-4BD6-9F05-2AEF09B3A5B0}" srcOrd="0" destOrd="0" presId="urn:microsoft.com/office/officeart/2005/8/layout/list1"/>
    <dgm:cxn modelId="{3B5C7C25-017F-4648-AD30-D334198E6136}" type="presOf" srcId="{82A94985-8239-4D1A-A07C-A353C25F6BA5}" destId="{5D34FA63-7858-42AC-8E88-FB80BA4658BD}" srcOrd="0" destOrd="2" presId="urn:microsoft.com/office/officeart/2005/8/layout/list1"/>
    <dgm:cxn modelId="{538D1145-B865-410B-892D-834259999F9A}" srcId="{F7BD8BFE-8BA2-4290-9FFC-0FC51D8F47EB}" destId="{7537C73F-8F21-497E-944B-AD53E5845095}" srcOrd="0" destOrd="0" parTransId="{FF070B3B-2CC8-453B-A30A-3FEA839BE504}" sibTransId="{68CB9525-6D51-41D9-B1F5-B2E6B0E75FE9}"/>
    <dgm:cxn modelId="{737BB368-1E55-48E5-9E25-39A0B5E51F6E}" type="presOf" srcId="{E5A0BB49-5A62-479A-AC46-C605126960E2}" destId="{761B7051-325A-4C6C-8306-EB6174707C7D}" srcOrd="0" destOrd="0" presId="urn:microsoft.com/office/officeart/2005/8/layout/list1"/>
    <dgm:cxn modelId="{B286054B-B1E0-490B-BC50-26BD5DC03EE4}" srcId="{F7BD8BFE-8BA2-4290-9FFC-0FC51D8F47EB}" destId="{C0AA80B2-9174-4273-9B98-410125102C10}" srcOrd="1" destOrd="0" parTransId="{09E13EBB-2D64-42E3-88D8-F36790528FAC}" sibTransId="{763E2C26-9FA3-4742-9326-86016E569D5E}"/>
    <dgm:cxn modelId="{E827C678-7773-4908-8B0C-9EE78113591E}" srcId="{E5A0BB49-5A62-479A-AC46-C605126960E2}" destId="{3A911ED7-25DB-4D76-BE11-C604030E625F}" srcOrd="0" destOrd="0" parTransId="{92E4993B-2674-40B3-9D3F-D9D61647268C}" sibTransId="{D848EB71-6C5B-4211-BEE1-8CB39E7BDA78}"/>
    <dgm:cxn modelId="{989EA57F-0ED0-4F3F-8C72-782C3D3AE966}" type="presOf" srcId="{7537C73F-8F21-497E-944B-AD53E5845095}" destId="{5D34FA63-7858-42AC-8E88-FB80BA4658BD}" srcOrd="0" destOrd="0" presId="urn:microsoft.com/office/officeart/2005/8/layout/list1"/>
    <dgm:cxn modelId="{7CB4ED8D-B77A-4A7C-906D-DCA67A8A077E}" srcId="{E5A0BB49-5A62-479A-AC46-C605126960E2}" destId="{F7BD8BFE-8BA2-4290-9FFC-0FC51D8F47EB}" srcOrd="2" destOrd="0" parTransId="{9D9258D2-A8A7-4942-9ADD-9D8A877D1A9D}" sibTransId="{DBEB2BD3-D62A-4C56-8DFB-2DCF291D0A52}"/>
    <dgm:cxn modelId="{2AFBA695-6A1E-4129-BC0E-5D1A4C9B711C}" type="presOf" srcId="{F7BD8BFE-8BA2-4290-9FFC-0FC51D8F47EB}" destId="{77ED4E9B-3E3E-436F-917F-EE3F560C2D31}" srcOrd="1" destOrd="0" presId="urn:microsoft.com/office/officeart/2005/8/layout/list1"/>
    <dgm:cxn modelId="{688F36A1-BB38-4AA8-912F-C08958BC9587}" type="presOf" srcId="{3A911ED7-25DB-4D76-BE11-C604030E625F}" destId="{C9A1A620-5131-41B9-8CC5-273D8B901A86}" srcOrd="0" destOrd="0" presId="urn:microsoft.com/office/officeart/2005/8/layout/list1"/>
    <dgm:cxn modelId="{4CD3D6A2-87EC-4D2B-A5B5-D4DB64283DAC}" type="presOf" srcId="{65A257CF-CE19-485C-BEF1-2E5C485E8D51}" destId="{5D34FA63-7858-42AC-8E88-FB80BA4658BD}" srcOrd="0" destOrd="3" presId="urn:microsoft.com/office/officeart/2005/8/layout/list1"/>
    <dgm:cxn modelId="{E0B339D3-8E2A-45CB-B12F-42BED8A85756}" srcId="{F7BD8BFE-8BA2-4290-9FFC-0FC51D8F47EB}" destId="{82A94985-8239-4D1A-A07C-A353C25F6BA5}" srcOrd="2" destOrd="0" parTransId="{1EC7D9C3-833E-4244-9D8A-9905F443F16F}" sibTransId="{F49282CB-D9FE-4640-92D6-64C8CF68B70E}"/>
    <dgm:cxn modelId="{8DAB62DE-C567-46EA-866C-4E15F03380C5}" type="presOf" srcId="{C0AA80B2-9174-4273-9B98-410125102C10}" destId="{5D34FA63-7858-42AC-8E88-FB80BA4658BD}" srcOrd="0" destOrd="1" presId="urn:microsoft.com/office/officeart/2005/8/layout/list1"/>
    <dgm:cxn modelId="{870216DF-A5E2-4D44-A4D8-349182CD6D5F}" type="presOf" srcId="{3A911ED7-25DB-4D76-BE11-C604030E625F}" destId="{A4B85DF4-2DA9-451C-BD03-F6CDC57E416F}" srcOrd="1" destOrd="0" presId="urn:microsoft.com/office/officeart/2005/8/layout/list1"/>
    <dgm:cxn modelId="{CEBBEFAC-B4BC-4F5F-B746-B0EDF629E576}" type="presParOf" srcId="{761B7051-325A-4C6C-8306-EB6174707C7D}" destId="{4D98E410-671E-4247-9299-BABAA16FAEAE}" srcOrd="0" destOrd="0" presId="urn:microsoft.com/office/officeart/2005/8/layout/list1"/>
    <dgm:cxn modelId="{610D7FD2-53E2-4BEA-A46D-9C4C0598300F}" type="presParOf" srcId="{4D98E410-671E-4247-9299-BABAA16FAEAE}" destId="{C9A1A620-5131-41B9-8CC5-273D8B901A86}" srcOrd="0" destOrd="0" presId="urn:microsoft.com/office/officeart/2005/8/layout/list1"/>
    <dgm:cxn modelId="{E8852DD2-2137-49FB-80C5-D7DCE4EAD9B7}" type="presParOf" srcId="{4D98E410-671E-4247-9299-BABAA16FAEAE}" destId="{A4B85DF4-2DA9-451C-BD03-F6CDC57E416F}" srcOrd="1" destOrd="0" presId="urn:microsoft.com/office/officeart/2005/8/layout/list1"/>
    <dgm:cxn modelId="{C210DAAD-85BB-486B-9A56-FA8C50F591C5}" type="presParOf" srcId="{761B7051-325A-4C6C-8306-EB6174707C7D}" destId="{872F2DFB-4F21-4BCB-878A-B183C1DEEB40}" srcOrd="1" destOrd="0" presId="urn:microsoft.com/office/officeart/2005/8/layout/list1"/>
    <dgm:cxn modelId="{D37D6753-29B3-43D3-A394-C440579255EB}" type="presParOf" srcId="{761B7051-325A-4C6C-8306-EB6174707C7D}" destId="{E13EF2A8-4570-43E2-B7F3-7E9255DE5C6A}" srcOrd="2" destOrd="0" presId="urn:microsoft.com/office/officeart/2005/8/layout/list1"/>
    <dgm:cxn modelId="{F05A1228-2D0D-4702-8D70-625DDEC20830}" type="presParOf" srcId="{761B7051-325A-4C6C-8306-EB6174707C7D}" destId="{1A972426-551D-41D3-A171-2BC1BAAB7B94}" srcOrd="3" destOrd="0" presId="urn:microsoft.com/office/officeart/2005/8/layout/list1"/>
    <dgm:cxn modelId="{C0A8A104-A0C7-4780-95BB-764704B5FB16}" type="presParOf" srcId="{761B7051-325A-4C6C-8306-EB6174707C7D}" destId="{110B969E-1761-4265-82B7-41A347BF01F3}" srcOrd="4" destOrd="0" presId="urn:microsoft.com/office/officeart/2005/8/layout/list1"/>
    <dgm:cxn modelId="{21BEEA58-6053-41B7-B452-0C4FC179C21A}" type="presParOf" srcId="{110B969E-1761-4265-82B7-41A347BF01F3}" destId="{0EB021D4-3F18-4297-A22E-F6B1EAA445DF}" srcOrd="0" destOrd="0" presId="urn:microsoft.com/office/officeart/2005/8/layout/list1"/>
    <dgm:cxn modelId="{C76569EF-F37D-41FF-AEE2-1C4C64347E86}" type="presParOf" srcId="{110B969E-1761-4265-82B7-41A347BF01F3}" destId="{64438388-0EF2-46F6-8595-8C5158F28ED1}" srcOrd="1" destOrd="0" presId="urn:microsoft.com/office/officeart/2005/8/layout/list1"/>
    <dgm:cxn modelId="{A950BA63-D6E7-47BF-8A78-8A89AE19791B}" type="presParOf" srcId="{761B7051-325A-4C6C-8306-EB6174707C7D}" destId="{9A24AA5E-DDD8-4703-B150-BA642AF7FF2C}" srcOrd="5" destOrd="0" presId="urn:microsoft.com/office/officeart/2005/8/layout/list1"/>
    <dgm:cxn modelId="{B0284BBB-6EA5-4E21-B7A4-94A6914C690E}" type="presParOf" srcId="{761B7051-325A-4C6C-8306-EB6174707C7D}" destId="{F77631E5-140F-4192-A77D-B72C07B69BBD}" srcOrd="6" destOrd="0" presId="urn:microsoft.com/office/officeart/2005/8/layout/list1"/>
    <dgm:cxn modelId="{8FEC1137-47CA-4D54-A833-E397C1C10CA8}" type="presParOf" srcId="{761B7051-325A-4C6C-8306-EB6174707C7D}" destId="{285678CC-1DCB-40F1-82B2-44F5D2D1CAD8}" srcOrd="7" destOrd="0" presId="urn:microsoft.com/office/officeart/2005/8/layout/list1"/>
    <dgm:cxn modelId="{E6582C85-8E92-4C7F-9928-F1A9971FEDB0}" type="presParOf" srcId="{761B7051-325A-4C6C-8306-EB6174707C7D}" destId="{2198B4B1-6E70-4BEE-B088-A95CFF90DCE1}" srcOrd="8" destOrd="0" presId="urn:microsoft.com/office/officeart/2005/8/layout/list1"/>
    <dgm:cxn modelId="{A8567498-10B2-47C5-BD20-F5435FCCCB51}" type="presParOf" srcId="{2198B4B1-6E70-4BEE-B088-A95CFF90DCE1}" destId="{0130F4C5-C655-4BD6-9F05-2AEF09B3A5B0}" srcOrd="0" destOrd="0" presId="urn:microsoft.com/office/officeart/2005/8/layout/list1"/>
    <dgm:cxn modelId="{3DDF3F2E-63BB-4767-99E4-7A146CBF65E8}" type="presParOf" srcId="{2198B4B1-6E70-4BEE-B088-A95CFF90DCE1}" destId="{77ED4E9B-3E3E-436F-917F-EE3F560C2D31}" srcOrd="1" destOrd="0" presId="urn:microsoft.com/office/officeart/2005/8/layout/list1"/>
    <dgm:cxn modelId="{E834EF75-D923-4F06-BEF4-F494E436B0C0}" type="presParOf" srcId="{761B7051-325A-4C6C-8306-EB6174707C7D}" destId="{DA1F8F7D-CE31-4729-8FF9-7B47B5E0F044}" srcOrd="9" destOrd="0" presId="urn:microsoft.com/office/officeart/2005/8/layout/list1"/>
    <dgm:cxn modelId="{74808A04-CAA4-4CBE-8B38-D3D9EE7DDCBA}" type="presParOf" srcId="{761B7051-325A-4C6C-8306-EB6174707C7D}" destId="{5D34FA63-7858-42AC-8E88-FB80BA4658B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345C50-8C0A-4826-9146-E0F6FA7C170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E842231-56FF-489D-8E9A-932ED81894E7}">
      <dgm:prSet custT="1"/>
      <dgm:spPr/>
      <dgm:t>
        <a:bodyPr/>
        <a:lstStyle/>
        <a:p>
          <a:pPr>
            <a:lnSpc>
              <a:spcPct val="100000"/>
            </a:lnSpc>
            <a:defRPr b="1"/>
          </a:pPr>
          <a:r>
            <a:rPr lang="en-US" sz="2400" dirty="0"/>
            <a:t>Objective is to either:</a:t>
          </a:r>
        </a:p>
      </dgm:t>
    </dgm:pt>
    <dgm:pt modelId="{95D74B7E-77D7-40EA-AA18-81BAD3733430}" type="parTrans" cxnId="{0B11A2A2-F3BD-4E05-A865-74DB99690F3E}">
      <dgm:prSet/>
      <dgm:spPr/>
      <dgm:t>
        <a:bodyPr/>
        <a:lstStyle/>
        <a:p>
          <a:endParaRPr lang="en-US"/>
        </a:p>
      </dgm:t>
    </dgm:pt>
    <dgm:pt modelId="{F8BEE3C1-890D-49A1-A51D-E4B1F6B7FDD4}" type="sibTrans" cxnId="{0B11A2A2-F3BD-4E05-A865-74DB99690F3E}">
      <dgm:prSet/>
      <dgm:spPr/>
      <dgm:t>
        <a:bodyPr/>
        <a:lstStyle/>
        <a:p>
          <a:endParaRPr lang="en-US"/>
        </a:p>
      </dgm:t>
    </dgm:pt>
    <dgm:pt modelId="{78997B4C-5A84-4022-A621-E94F41962936}">
      <dgm:prSet custT="1"/>
      <dgm:spPr/>
      <dgm:t>
        <a:bodyPr/>
        <a:lstStyle/>
        <a:p>
          <a:pPr>
            <a:lnSpc>
              <a:spcPct val="100000"/>
            </a:lnSpc>
          </a:pPr>
          <a:r>
            <a:rPr lang="en-US" sz="2000" dirty="0"/>
            <a:t>Maximizing for Net present value (NPV) or:</a:t>
          </a:r>
        </a:p>
      </dgm:t>
    </dgm:pt>
    <dgm:pt modelId="{2DF181C0-7E91-4CE8-A19C-B35A37674A9D}" type="parTrans" cxnId="{2F9D0901-5B7F-4147-9C3C-650AB064E79F}">
      <dgm:prSet/>
      <dgm:spPr/>
      <dgm:t>
        <a:bodyPr/>
        <a:lstStyle/>
        <a:p>
          <a:endParaRPr lang="en-US"/>
        </a:p>
      </dgm:t>
    </dgm:pt>
    <dgm:pt modelId="{3EAB20C5-3B7D-4777-940D-AEB455BE2C6F}" type="sibTrans" cxnId="{2F9D0901-5B7F-4147-9C3C-650AB064E79F}">
      <dgm:prSet/>
      <dgm:spPr/>
      <dgm:t>
        <a:bodyPr/>
        <a:lstStyle/>
        <a:p>
          <a:endParaRPr lang="en-US"/>
        </a:p>
      </dgm:t>
    </dgm:pt>
    <dgm:pt modelId="{0F202587-4DF4-45AA-8CD2-38E88ABD447A}">
      <dgm:prSet custT="1"/>
      <dgm:spPr/>
      <dgm:t>
        <a:bodyPr/>
        <a:lstStyle/>
        <a:p>
          <a:pPr>
            <a:lnSpc>
              <a:spcPct val="100000"/>
            </a:lnSpc>
          </a:pPr>
          <a:r>
            <a:rPr lang="en-US" sz="2000" dirty="0"/>
            <a:t>Minimizing for Levelized cost of storage (LCOS)</a:t>
          </a:r>
        </a:p>
      </dgm:t>
    </dgm:pt>
    <dgm:pt modelId="{EF0F3103-184A-433B-AE55-062C523BA8DE}" type="parTrans" cxnId="{CD5214A2-C7CE-4FBB-88E7-68A1BA538CEB}">
      <dgm:prSet/>
      <dgm:spPr/>
      <dgm:t>
        <a:bodyPr/>
        <a:lstStyle/>
        <a:p>
          <a:endParaRPr lang="en-US"/>
        </a:p>
      </dgm:t>
    </dgm:pt>
    <dgm:pt modelId="{98212510-6C2F-4465-8C47-8C81B03B5AA0}" type="sibTrans" cxnId="{CD5214A2-C7CE-4FBB-88E7-68A1BA538CEB}">
      <dgm:prSet/>
      <dgm:spPr/>
      <dgm:t>
        <a:bodyPr/>
        <a:lstStyle/>
        <a:p>
          <a:endParaRPr lang="en-US"/>
        </a:p>
      </dgm:t>
    </dgm:pt>
    <dgm:pt modelId="{19908A02-63F3-4EA6-B525-4845A860ABCF}">
      <dgm:prSet custT="1"/>
      <dgm:spPr/>
      <dgm:t>
        <a:bodyPr/>
        <a:lstStyle/>
        <a:p>
          <a:pPr>
            <a:lnSpc>
              <a:spcPct val="100000"/>
            </a:lnSpc>
            <a:defRPr b="1"/>
          </a:pPr>
          <a:r>
            <a:rPr lang="en-US" sz="2400" dirty="0"/>
            <a:t>Optimizing parameters: </a:t>
          </a:r>
        </a:p>
      </dgm:t>
    </dgm:pt>
    <dgm:pt modelId="{20E80EC0-4E81-4DA2-9187-AFCF522877DA}" type="parTrans" cxnId="{58F8E3BF-E8E1-4189-B482-7841F5275B5F}">
      <dgm:prSet/>
      <dgm:spPr/>
      <dgm:t>
        <a:bodyPr/>
        <a:lstStyle/>
        <a:p>
          <a:endParaRPr lang="en-US"/>
        </a:p>
      </dgm:t>
    </dgm:pt>
    <dgm:pt modelId="{2EBAD8E7-8A6B-498C-B8E4-7AA41055629D}" type="sibTrans" cxnId="{58F8E3BF-E8E1-4189-B482-7841F5275B5F}">
      <dgm:prSet/>
      <dgm:spPr/>
      <dgm:t>
        <a:bodyPr/>
        <a:lstStyle/>
        <a:p>
          <a:endParaRPr lang="en-US"/>
        </a:p>
      </dgm:t>
    </dgm:pt>
    <dgm:pt modelId="{B8D40C38-B23A-4767-8AF5-A30CCF991CD6}">
      <dgm:prSet custT="1"/>
      <dgm:spPr/>
      <dgm:t>
        <a:bodyPr/>
        <a:lstStyle/>
        <a:p>
          <a:pPr>
            <a:lnSpc>
              <a:spcPct val="100000"/>
            </a:lnSpc>
          </a:pPr>
          <a:r>
            <a:rPr lang="en-US" sz="2000" dirty="0"/>
            <a:t>Case 2: BESS capacity and power</a:t>
          </a:r>
        </a:p>
      </dgm:t>
    </dgm:pt>
    <dgm:pt modelId="{B9DDE3F9-96FE-4A4A-B671-A66643B5AEEB}" type="sibTrans" cxnId="{F8A5790A-C145-4455-9C68-DFA2AE6804F2}">
      <dgm:prSet/>
      <dgm:spPr/>
      <dgm:t>
        <a:bodyPr/>
        <a:lstStyle/>
        <a:p>
          <a:endParaRPr lang="en-US"/>
        </a:p>
      </dgm:t>
    </dgm:pt>
    <dgm:pt modelId="{944DC82D-9310-4608-8F0F-BE4B753640E8}" type="parTrans" cxnId="{F8A5790A-C145-4455-9C68-DFA2AE6804F2}">
      <dgm:prSet/>
      <dgm:spPr/>
      <dgm:t>
        <a:bodyPr/>
        <a:lstStyle/>
        <a:p>
          <a:endParaRPr lang="en-US"/>
        </a:p>
      </dgm:t>
    </dgm:pt>
    <dgm:pt modelId="{C7E0A425-BA94-49FD-A870-AE90799C5B60}">
      <dgm:prSet custT="1"/>
      <dgm:spPr/>
      <dgm:t>
        <a:bodyPr/>
        <a:lstStyle/>
        <a:p>
          <a:pPr>
            <a:lnSpc>
              <a:spcPct val="100000"/>
            </a:lnSpc>
          </a:pPr>
          <a:r>
            <a:rPr lang="en-US" sz="2000" dirty="0"/>
            <a:t>Case 3: BESS capacity and power as well as ELH power</a:t>
          </a:r>
        </a:p>
      </dgm:t>
    </dgm:pt>
    <dgm:pt modelId="{796382C6-37B2-4D31-BE26-D3E5A05A3B01}" type="sibTrans" cxnId="{F514F690-A29B-4749-86B5-B5745FF1701F}">
      <dgm:prSet/>
      <dgm:spPr/>
      <dgm:t>
        <a:bodyPr/>
        <a:lstStyle/>
        <a:p>
          <a:endParaRPr lang="en-US"/>
        </a:p>
      </dgm:t>
    </dgm:pt>
    <dgm:pt modelId="{30D3C197-0CE0-4559-99E2-129B63651299}" type="parTrans" cxnId="{F514F690-A29B-4749-86B5-B5745FF1701F}">
      <dgm:prSet/>
      <dgm:spPr/>
      <dgm:t>
        <a:bodyPr/>
        <a:lstStyle/>
        <a:p>
          <a:endParaRPr lang="en-US"/>
        </a:p>
      </dgm:t>
    </dgm:pt>
    <dgm:pt modelId="{57C5C903-56E9-492E-98E3-E16BFB00B819}" type="pres">
      <dgm:prSet presAssocID="{34345C50-8C0A-4826-9146-E0F6FA7C1702}" presName="root" presStyleCnt="0">
        <dgm:presLayoutVars>
          <dgm:dir/>
          <dgm:resizeHandles val="exact"/>
        </dgm:presLayoutVars>
      </dgm:prSet>
      <dgm:spPr/>
    </dgm:pt>
    <dgm:pt modelId="{91292C2D-D40F-4ED3-8E1A-67DF35409B04}" type="pres">
      <dgm:prSet presAssocID="{EE842231-56FF-489D-8E9A-932ED81894E7}" presName="compNode" presStyleCnt="0"/>
      <dgm:spPr/>
    </dgm:pt>
    <dgm:pt modelId="{D32AC425-7950-41D5-AE62-3EE4DACFA13E}" type="pres">
      <dgm:prSet presAssocID="{EE842231-56FF-489D-8E9A-932ED81894E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3B21CC04-092F-4060-B86A-6660389082C2}" type="pres">
      <dgm:prSet presAssocID="{EE842231-56FF-489D-8E9A-932ED81894E7}" presName="iconSpace" presStyleCnt="0"/>
      <dgm:spPr/>
    </dgm:pt>
    <dgm:pt modelId="{A4B5E3C3-8AA6-44B2-9CAE-2DE900C43D2B}" type="pres">
      <dgm:prSet presAssocID="{EE842231-56FF-489D-8E9A-932ED81894E7}" presName="parTx" presStyleLbl="revTx" presStyleIdx="0" presStyleCnt="4">
        <dgm:presLayoutVars>
          <dgm:chMax val="0"/>
          <dgm:chPref val="0"/>
        </dgm:presLayoutVars>
      </dgm:prSet>
      <dgm:spPr/>
    </dgm:pt>
    <dgm:pt modelId="{0E392F1A-325E-449B-A7E8-48F6D0201F1B}" type="pres">
      <dgm:prSet presAssocID="{EE842231-56FF-489D-8E9A-932ED81894E7}" presName="txSpace" presStyleCnt="0"/>
      <dgm:spPr/>
    </dgm:pt>
    <dgm:pt modelId="{15451027-0ECA-4B09-B5A4-CE2460745099}" type="pres">
      <dgm:prSet presAssocID="{EE842231-56FF-489D-8E9A-932ED81894E7}" presName="desTx" presStyleLbl="revTx" presStyleIdx="1" presStyleCnt="4" custScaleY="102120" custLinFactNeighborX="-52" custLinFactNeighborY="10772">
        <dgm:presLayoutVars/>
      </dgm:prSet>
      <dgm:spPr/>
    </dgm:pt>
    <dgm:pt modelId="{03DD4D79-2A2F-49A9-9992-17395074873C}" type="pres">
      <dgm:prSet presAssocID="{F8BEE3C1-890D-49A1-A51D-E4B1F6B7FDD4}" presName="sibTrans" presStyleCnt="0"/>
      <dgm:spPr/>
    </dgm:pt>
    <dgm:pt modelId="{592598B5-A607-48F4-804A-A1850596EE5A}" type="pres">
      <dgm:prSet presAssocID="{19908A02-63F3-4EA6-B525-4845A860ABCF}" presName="compNode" presStyleCnt="0"/>
      <dgm:spPr/>
    </dgm:pt>
    <dgm:pt modelId="{A22F3227-5F83-41E7-BC09-815E583F1AAB}" type="pres">
      <dgm:prSet presAssocID="{19908A02-63F3-4EA6-B525-4845A860ABCF}" presName="iconRect" presStyleLbl="node1" presStyleIdx="1" presStyleCnt="2" custLinFactNeighborX="898" custLinFactNeighborY="-35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AF35DC7B-BFC9-4699-8A13-FF30874058F5}" type="pres">
      <dgm:prSet presAssocID="{19908A02-63F3-4EA6-B525-4845A860ABCF}" presName="iconSpace" presStyleCnt="0"/>
      <dgm:spPr/>
    </dgm:pt>
    <dgm:pt modelId="{B613CDD3-9903-4447-9876-BE6BEAF45364}" type="pres">
      <dgm:prSet presAssocID="{19908A02-63F3-4EA6-B525-4845A860ABCF}" presName="parTx" presStyleLbl="revTx" presStyleIdx="2" presStyleCnt="4" custLinFactNeighborX="159" custLinFactNeighborY="-7866">
        <dgm:presLayoutVars>
          <dgm:chMax val="0"/>
          <dgm:chPref val="0"/>
        </dgm:presLayoutVars>
      </dgm:prSet>
      <dgm:spPr/>
    </dgm:pt>
    <dgm:pt modelId="{507025B2-BF8A-4ECD-917F-42ACF621586A}" type="pres">
      <dgm:prSet presAssocID="{19908A02-63F3-4EA6-B525-4845A860ABCF}" presName="txSpace" presStyleCnt="0"/>
      <dgm:spPr/>
    </dgm:pt>
    <dgm:pt modelId="{0B5A0624-2E75-4F8D-8A7B-F6361E6CD842}" type="pres">
      <dgm:prSet presAssocID="{19908A02-63F3-4EA6-B525-4845A860ABCF}" presName="desTx" presStyleLbl="revTx" presStyleIdx="3" presStyleCnt="4">
        <dgm:presLayoutVars/>
      </dgm:prSet>
      <dgm:spPr/>
    </dgm:pt>
  </dgm:ptLst>
  <dgm:cxnLst>
    <dgm:cxn modelId="{2F9D0901-5B7F-4147-9C3C-650AB064E79F}" srcId="{EE842231-56FF-489D-8E9A-932ED81894E7}" destId="{78997B4C-5A84-4022-A621-E94F41962936}" srcOrd="0" destOrd="0" parTransId="{2DF181C0-7E91-4CE8-A19C-B35A37674A9D}" sibTransId="{3EAB20C5-3B7D-4777-940D-AEB455BE2C6F}"/>
    <dgm:cxn modelId="{F8A5790A-C145-4455-9C68-DFA2AE6804F2}" srcId="{19908A02-63F3-4EA6-B525-4845A860ABCF}" destId="{B8D40C38-B23A-4767-8AF5-A30CCF991CD6}" srcOrd="0" destOrd="0" parTransId="{944DC82D-9310-4608-8F0F-BE4B753640E8}" sibTransId="{B9DDE3F9-96FE-4A4A-B671-A66643B5AEEB}"/>
    <dgm:cxn modelId="{146B3229-94B4-42BC-A4DB-7E10A9C2FF09}" type="presOf" srcId="{19908A02-63F3-4EA6-B525-4845A860ABCF}" destId="{B613CDD3-9903-4447-9876-BE6BEAF45364}" srcOrd="0" destOrd="0" presId="urn:microsoft.com/office/officeart/2018/2/layout/IconLabelDescriptionList"/>
    <dgm:cxn modelId="{54AD7932-75C4-4CB5-AF2C-4389F33B91BE}" type="presOf" srcId="{C7E0A425-BA94-49FD-A870-AE90799C5B60}" destId="{0B5A0624-2E75-4F8D-8A7B-F6361E6CD842}" srcOrd="0" destOrd="1" presId="urn:microsoft.com/office/officeart/2018/2/layout/IconLabelDescriptionList"/>
    <dgm:cxn modelId="{0265CD55-D694-4E9D-8B4E-76ABB7E82D2D}" type="presOf" srcId="{EE842231-56FF-489D-8E9A-932ED81894E7}" destId="{A4B5E3C3-8AA6-44B2-9CAE-2DE900C43D2B}" srcOrd="0" destOrd="0" presId="urn:microsoft.com/office/officeart/2018/2/layout/IconLabelDescriptionList"/>
    <dgm:cxn modelId="{60A6CC7C-ECDF-4DC9-8492-B25651335DE3}" type="presOf" srcId="{B8D40C38-B23A-4767-8AF5-A30CCF991CD6}" destId="{0B5A0624-2E75-4F8D-8A7B-F6361E6CD842}" srcOrd="0" destOrd="0" presId="urn:microsoft.com/office/officeart/2018/2/layout/IconLabelDescriptionList"/>
    <dgm:cxn modelId="{3B9E5B87-8DDB-4006-8A22-9CBA83DDA60A}" type="presOf" srcId="{78997B4C-5A84-4022-A621-E94F41962936}" destId="{15451027-0ECA-4B09-B5A4-CE2460745099}" srcOrd="0" destOrd="0" presId="urn:microsoft.com/office/officeart/2018/2/layout/IconLabelDescriptionList"/>
    <dgm:cxn modelId="{F514F690-A29B-4749-86B5-B5745FF1701F}" srcId="{19908A02-63F3-4EA6-B525-4845A860ABCF}" destId="{C7E0A425-BA94-49FD-A870-AE90799C5B60}" srcOrd="1" destOrd="0" parTransId="{30D3C197-0CE0-4559-99E2-129B63651299}" sibTransId="{796382C6-37B2-4D31-BE26-D3E5A05A3B01}"/>
    <dgm:cxn modelId="{CD5214A2-C7CE-4FBB-88E7-68A1BA538CEB}" srcId="{EE842231-56FF-489D-8E9A-932ED81894E7}" destId="{0F202587-4DF4-45AA-8CD2-38E88ABD447A}" srcOrd="1" destOrd="0" parTransId="{EF0F3103-184A-433B-AE55-062C523BA8DE}" sibTransId="{98212510-6C2F-4465-8C47-8C81B03B5AA0}"/>
    <dgm:cxn modelId="{0B11A2A2-F3BD-4E05-A865-74DB99690F3E}" srcId="{34345C50-8C0A-4826-9146-E0F6FA7C1702}" destId="{EE842231-56FF-489D-8E9A-932ED81894E7}" srcOrd="0" destOrd="0" parTransId="{95D74B7E-77D7-40EA-AA18-81BAD3733430}" sibTransId="{F8BEE3C1-890D-49A1-A51D-E4B1F6B7FDD4}"/>
    <dgm:cxn modelId="{58290FB5-5F49-4FC0-9D2D-EC1DBB9F79F3}" type="presOf" srcId="{34345C50-8C0A-4826-9146-E0F6FA7C1702}" destId="{57C5C903-56E9-492E-98E3-E16BFB00B819}" srcOrd="0" destOrd="0" presId="urn:microsoft.com/office/officeart/2018/2/layout/IconLabelDescriptionList"/>
    <dgm:cxn modelId="{58F8E3BF-E8E1-4189-B482-7841F5275B5F}" srcId="{34345C50-8C0A-4826-9146-E0F6FA7C1702}" destId="{19908A02-63F3-4EA6-B525-4845A860ABCF}" srcOrd="1" destOrd="0" parTransId="{20E80EC0-4E81-4DA2-9187-AFCF522877DA}" sibTransId="{2EBAD8E7-8A6B-498C-B8E4-7AA41055629D}"/>
    <dgm:cxn modelId="{F9CE0EC2-9808-4345-945A-5B127153C0B6}" type="presOf" srcId="{0F202587-4DF4-45AA-8CD2-38E88ABD447A}" destId="{15451027-0ECA-4B09-B5A4-CE2460745099}" srcOrd="0" destOrd="1" presId="urn:microsoft.com/office/officeart/2018/2/layout/IconLabelDescriptionList"/>
    <dgm:cxn modelId="{F20C2D09-B644-4EA4-BCD6-4FC390A41334}" type="presParOf" srcId="{57C5C903-56E9-492E-98E3-E16BFB00B819}" destId="{91292C2D-D40F-4ED3-8E1A-67DF35409B04}" srcOrd="0" destOrd="0" presId="urn:microsoft.com/office/officeart/2018/2/layout/IconLabelDescriptionList"/>
    <dgm:cxn modelId="{9B373892-41AC-4763-9221-D80E7DD4E1F5}" type="presParOf" srcId="{91292C2D-D40F-4ED3-8E1A-67DF35409B04}" destId="{D32AC425-7950-41D5-AE62-3EE4DACFA13E}" srcOrd="0" destOrd="0" presId="urn:microsoft.com/office/officeart/2018/2/layout/IconLabelDescriptionList"/>
    <dgm:cxn modelId="{9C79B12E-C28E-4545-AE27-046EDBF68445}" type="presParOf" srcId="{91292C2D-D40F-4ED3-8E1A-67DF35409B04}" destId="{3B21CC04-092F-4060-B86A-6660389082C2}" srcOrd="1" destOrd="0" presId="urn:microsoft.com/office/officeart/2018/2/layout/IconLabelDescriptionList"/>
    <dgm:cxn modelId="{251DD1E1-873B-4D47-8887-0B98E6CC6F2E}" type="presParOf" srcId="{91292C2D-D40F-4ED3-8E1A-67DF35409B04}" destId="{A4B5E3C3-8AA6-44B2-9CAE-2DE900C43D2B}" srcOrd="2" destOrd="0" presId="urn:microsoft.com/office/officeart/2018/2/layout/IconLabelDescriptionList"/>
    <dgm:cxn modelId="{2FA82F47-CC2D-49A5-AFA0-54A50B224B3C}" type="presParOf" srcId="{91292C2D-D40F-4ED3-8E1A-67DF35409B04}" destId="{0E392F1A-325E-449B-A7E8-48F6D0201F1B}" srcOrd="3" destOrd="0" presId="urn:microsoft.com/office/officeart/2018/2/layout/IconLabelDescriptionList"/>
    <dgm:cxn modelId="{D0667563-0D1C-45B1-BDB0-618F724F537C}" type="presParOf" srcId="{91292C2D-D40F-4ED3-8E1A-67DF35409B04}" destId="{15451027-0ECA-4B09-B5A4-CE2460745099}" srcOrd="4" destOrd="0" presId="urn:microsoft.com/office/officeart/2018/2/layout/IconLabelDescriptionList"/>
    <dgm:cxn modelId="{60EA6025-45A0-46D7-81EE-FA07640CD6BE}" type="presParOf" srcId="{57C5C903-56E9-492E-98E3-E16BFB00B819}" destId="{03DD4D79-2A2F-49A9-9992-17395074873C}" srcOrd="1" destOrd="0" presId="urn:microsoft.com/office/officeart/2018/2/layout/IconLabelDescriptionList"/>
    <dgm:cxn modelId="{314EF45D-D92A-4DAA-BE42-05D21BF8E623}" type="presParOf" srcId="{57C5C903-56E9-492E-98E3-E16BFB00B819}" destId="{592598B5-A607-48F4-804A-A1850596EE5A}" srcOrd="2" destOrd="0" presId="urn:microsoft.com/office/officeart/2018/2/layout/IconLabelDescriptionList"/>
    <dgm:cxn modelId="{D7D296A1-8C2F-4CB5-99B7-23E8ED647B6E}" type="presParOf" srcId="{592598B5-A607-48F4-804A-A1850596EE5A}" destId="{A22F3227-5F83-41E7-BC09-815E583F1AAB}" srcOrd="0" destOrd="0" presId="urn:microsoft.com/office/officeart/2018/2/layout/IconLabelDescriptionList"/>
    <dgm:cxn modelId="{49CB2391-B663-4766-825D-39E20DFE58D0}" type="presParOf" srcId="{592598B5-A607-48F4-804A-A1850596EE5A}" destId="{AF35DC7B-BFC9-4699-8A13-FF30874058F5}" srcOrd="1" destOrd="0" presId="urn:microsoft.com/office/officeart/2018/2/layout/IconLabelDescriptionList"/>
    <dgm:cxn modelId="{BCBF5D6D-7575-44E7-9EAE-A535492BFF70}" type="presParOf" srcId="{592598B5-A607-48F4-804A-A1850596EE5A}" destId="{B613CDD3-9903-4447-9876-BE6BEAF45364}" srcOrd="2" destOrd="0" presId="urn:microsoft.com/office/officeart/2018/2/layout/IconLabelDescriptionList"/>
    <dgm:cxn modelId="{9F0A1708-6D10-4FDA-BE2E-FF1E9862485D}" type="presParOf" srcId="{592598B5-A607-48F4-804A-A1850596EE5A}" destId="{507025B2-BF8A-4ECD-917F-42ACF621586A}" srcOrd="3" destOrd="0" presId="urn:microsoft.com/office/officeart/2018/2/layout/IconLabelDescriptionList"/>
    <dgm:cxn modelId="{1CFEE5B1-4993-4F1B-98BE-1733536152A4}" type="presParOf" srcId="{592598B5-A607-48F4-804A-A1850596EE5A}" destId="{0B5A0624-2E75-4F8D-8A7B-F6361E6CD84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EF2A8-4570-43E2-B7F3-7E9255DE5C6A}">
      <dsp:nvSpPr>
        <dsp:cNvPr id="0" name=""/>
        <dsp:cNvSpPr/>
      </dsp:nvSpPr>
      <dsp:spPr>
        <a:xfrm>
          <a:off x="0" y="201302"/>
          <a:ext cx="10340658" cy="3023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B85DF4-2DA9-451C-BD03-F6CDC57E416F}">
      <dsp:nvSpPr>
        <dsp:cNvPr id="0" name=""/>
        <dsp:cNvSpPr/>
      </dsp:nvSpPr>
      <dsp:spPr>
        <a:xfrm>
          <a:off x="517032" y="24182"/>
          <a:ext cx="8752167" cy="354240"/>
        </a:xfrm>
        <a:prstGeom prst="roundRect">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i="1" kern="1200" dirty="0"/>
            <a:t>“Meta” –</a:t>
          </a:r>
          <a:r>
            <a:rPr lang="en-US" sz="2000" kern="1200" dirty="0"/>
            <a:t> Greek meaning </a:t>
          </a:r>
          <a:r>
            <a:rPr lang="en-US" sz="2000" i="1" kern="1200" dirty="0"/>
            <a:t>“after”, “beyond”, </a:t>
          </a:r>
          <a:r>
            <a:rPr lang="en-US" sz="2000" kern="1200" dirty="0"/>
            <a:t>or </a:t>
          </a:r>
          <a:r>
            <a:rPr lang="en-US" sz="2000" i="1" kern="1200" dirty="0"/>
            <a:t>“along with”</a:t>
          </a:r>
          <a:endParaRPr lang="en-US" sz="2000" kern="1200" dirty="0"/>
        </a:p>
      </dsp:txBody>
      <dsp:txXfrm>
        <a:off x="534325" y="41475"/>
        <a:ext cx="8717581" cy="319654"/>
      </dsp:txXfrm>
    </dsp:sp>
    <dsp:sp modelId="{F77631E5-140F-4192-A77D-B72C07B69BBD}">
      <dsp:nvSpPr>
        <dsp:cNvPr id="0" name=""/>
        <dsp:cNvSpPr/>
      </dsp:nvSpPr>
      <dsp:spPr>
        <a:xfrm>
          <a:off x="0" y="745622"/>
          <a:ext cx="10340658" cy="302399"/>
        </a:xfrm>
        <a:prstGeom prst="rect">
          <a:avLst/>
        </a:prstGeom>
        <a:solidFill>
          <a:schemeClr val="lt1">
            <a:alpha val="90000"/>
            <a:hueOff val="0"/>
            <a:satOff val="0"/>
            <a:lumOff val="0"/>
            <a:alphaOff val="0"/>
          </a:schemeClr>
        </a:solidFill>
        <a:ln w="12700" cap="flat" cmpd="sng" algn="ctr">
          <a:solidFill>
            <a:schemeClr val="accent5">
              <a:hueOff val="-119936"/>
              <a:satOff val="-4449"/>
              <a:lumOff val="7059"/>
              <a:alphaOff val="0"/>
            </a:schemeClr>
          </a:solidFill>
          <a:prstDash val="solid"/>
        </a:ln>
        <a:effectLst/>
      </dsp:spPr>
      <dsp:style>
        <a:lnRef idx="2">
          <a:scrgbClr r="0" g="0" b="0"/>
        </a:lnRef>
        <a:fillRef idx="1">
          <a:scrgbClr r="0" g="0" b="0"/>
        </a:fillRef>
        <a:effectRef idx="0">
          <a:scrgbClr r="0" g="0" b="0"/>
        </a:effectRef>
        <a:fontRef idx="minor"/>
      </dsp:style>
    </dsp:sp>
    <dsp:sp modelId="{64438388-0EF2-46F6-8595-8C5158F28ED1}">
      <dsp:nvSpPr>
        <dsp:cNvPr id="0" name=""/>
        <dsp:cNvSpPr/>
      </dsp:nvSpPr>
      <dsp:spPr>
        <a:xfrm>
          <a:off x="517032" y="568502"/>
          <a:ext cx="8780107" cy="354240"/>
        </a:xfrm>
        <a:prstGeom prst="roundRect">
          <a:avLst/>
        </a:prstGeom>
        <a:solidFill>
          <a:schemeClr val="accent5">
            <a:hueOff val="-119936"/>
            <a:satOff val="-4449"/>
            <a:lumOff val="7059"/>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i="1" kern="1200" dirty="0"/>
            <a:t>“Heuristic” – </a:t>
          </a:r>
          <a:r>
            <a:rPr lang="en-US" sz="2000" kern="1200" dirty="0"/>
            <a:t>Greek meaning </a:t>
          </a:r>
          <a:r>
            <a:rPr lang="en-US" sz="2000" i="1" kern="1200" dirty="0"/>
            <a:t>“to discover”</a:t>
          </a:r>
          <a:endParaRPr lang="en-US" sz="2000" kern="1200" dirty="0"/>
        </a:p>
      </dsp:txBody>
      <dsp:txXfrm>
        <a:off x="534325" y="585795"/>
        <a:ext cx="8745521" cy="319654"/>
      </dsp:txXfrm>
    </dsp:sp>
    <dsp:sp modelId="{5D34FA63-7858-42AC-8E88-FB80BA4658BD}">
      <dsp:nvSpPr>
        <dsp:cNvPr id="0" name=""/>
        <dsp:cNvSpPr/>
      </dsp:nvSpPr>
      <dsp:spPr>
        <a:xfrm>
          <a:off x="0" y="1289942"/>
          <a:ext cx="10340658" cy="1474199"/>
        </a:xfrm>
        <a:prstGeom prst="rect">
          <a:avLst/>
        </a:prstGeom>
        <a:solidFill>
          <a:schemeClr val="lt1">
            <a:alpha val="90000"/>
            <a:hueOff val="0"/>
            <a:satOff val="0"/>
            <a:lumOff val="0"/>
            <a:alphaOff val="0"/>
          </a:schemeClr>
        </a:solidFill>
        <a:ln w="12700" cap="flat" cmpd="sng" algn="ctr">
          <a:solidFill>
            <a:schemeClr val="accent5">
              <a:hueOff val="-239873"/>
              <a:satOff val="-8897"/>
              <a:lumOff val="141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2550" tIns="249936" rIns="80255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Can be used on many different problems </a:t>
          </a:r>
        </a:p>
        <a:p>
          <a:pPr marL="171450" lvl="1" indent="-171450" algn="l" defTabSz="800100">
            <a:lnSpc>
              <a:spcPct val="90000"/>
            </a:lnSpc>
            <a:spcBef>
              <a:spcPct val="0"/>
            </a:spcBef>
            <a:spcAft>
              <a:spcPct val="15000"/>
            </a:spcAft>
            <a:buChar char="•"/>
          </a:pPr>
          <a:r>
            <a:rPr lang="en-US" sz="1800" kern="1200" dirty="0"/>
            <a:t>Won’t guarantee the exact solution</a:t>
          </a:r>
        </a:p>
        <a:p>
          <a:pPr marL="171450" lvl="1" indent="-171450" algn="l" defTabSz="800100">
            <a:lnSpc>
              <a:spcPct val="90000"/>
            </a:lnSpc>
            <a:spcBef>
              <a:spcPct val="0"/>
            </a:spcBef>
            <a:spcAft>
              <a:spcPct val="15000"/>
            </a:spcAft>
            <a:buChar char="•"/>
          </a:pPr>
          <a:r>
            <a:rPr lang="en-US" sz="1800" kern="1200" dirty="0"/>
            <a:t>Low computational times</a:t>
          </a:r>
        </a:p>
        <a:p>
          <a:pPr marL="171450" lvl="1" indent="-171450" algn="l" defTabSz="800100">
            <a:lnSpc>
              <a:spcPct val="90000"/>
            </a:lnSpc>
            <a:spcBef>
              <a:spcPct val="0"/>
            </a:spcBef>
            <a:spcAft>
              <a:spcPct val="15000"/>
            </a:spcAft>
            <a:buChar char="•"/>
          </a:pPr>
          <a:r>
            <a:rPr lang="en-US" sz="1800" kern="1200" dirty="0"/>
            <a:t>Uses a fitness function to compare solutions</a:t>
          </a:r>
        </a:p>
      </dsp:txBody>
      <dsp:txXfrm>
        <a:off x="0" y="1289942"/>
        <a:ext cx="10340658" cy="1474199"/>
      </dsp:txXfrm>
    </dsp:sp>
    <dsp:sp modelId="{77ED4E9B-3E3E-436F-917F-EE3F560C2D31}">
      <dsp:nvSpPr>
        <dsp:cNvPr id="0" name=""/>
        <dsp:cNvSpPr/>
      </dsp:nvSpPr>
      <dsp:spPr>
        <a:xfrm>
          <a:off x="517032" y="1112822"/>
          <a:ext cx="8799651" cy="354240"/>
        </a:xfrm>
        <a:prstGeom prst="roundRect">
          <a:avLst/>
        </a:prstGeom>
        <a:solidFill>
          <a:schemeClr val="accent5">
            <a:hueOff val="-239873"/>
            <a:satOff val="-8897"/>
            <a:lumOff val="1411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73597" tIns="0" rIns="273597" bIns="0" numCol="1" spcCol="1270" anchor="ctr" anchorCtr="0">
          <a:noAutofit/>
        </a:bodyPr>
        <a:lstStyle/>
        <a:p>
          <a:pPr marL="0" lvl="0" indent="0" algn="l" defTabSz="889000">
            <a:lnSpc>
              <a:spcPct val="90000"/>
            </a:lnSpc>
            <a:spcBef>
              <a:spcPct val="0"/>
            </a:spcBef>
            <a:spcAft>
              <a:spcPct val="35000"/>
            </a:spcAft>
            <a:buNone/>
          </a:pPr>
          <a:r>
            <a:rPr lang="en-US" sz="2000" kern="1200" dirty="0"/>
            <a:t>Meta-heuristic algorithms trade accuracy for computational performance</a:t>
          </a:r>
        </a:p>
      </dsp:txBody>
      <dsp:txXfrm>
        <a:off x="534325" y="1130115"/>
        <a:ext cx="8765065"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AC425-7950-41D5-AE62-3EE4DACFA13E}">
      <dsp:nvSpPr>
        <dsp:cNvPr id="0" name=""/>
        <dsp:cNvSpPr/>
      </dsp:nvSpPr>
      <dsp:spPr>
        <a:xfrm>
          <a:off x="16529" y="104509"/>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B5E3C3-8AA6-44B2-9CAE-2DE900C43D2B}">
      <dsp:nvSpPr>
        <dsp:cNvPr id="0" name=""/>
        <dsp:cNvSpPr/>
      </dsp:nvSpPr>
      <dsp:spPr>
        <a:xfrm>
          <a:off x="16529" y="1759536"/>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Objective is to either:</a:t>
          </a:r>
        </a:p>
      </dsp:txBody>
      <dsp:txXfrm>
        <a:off x="16529" y="1759536"/>
        <a:ext cx="4315781" cy="647367"/>
      </dsp:txXfrm>
    </dsp:sp>
    <dsp:sp modelId="{15451027-0ECA-4B09-B5A4-CE2460745099}">
      <dsp:nvSpPr>
        <dsp:cNvPr id="0" name=""/>
        <dsp:cNvSpPr/>
      </dsp:nvSpPr>
      <dsp:spPr>
        <a:xfrm>
          <a:off x="14285" y="2568122"/>
          <a:ext cx="4315781" cy="101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Maximizing for Net present value (NPV) or:</a:t>
          </a:r>
        </a:p>
        <a:p>
          <a:pPr marL="0" lvl="0" indent="0" algn="l" defTabSz="889000">
            <a:lnSpc>
              <a:spcPct val="100000"/>
            </a:lnSpc>
            <a:spcBef>
              <a:spcPct val="0"/>
            </a:spcBef>
            <a:spcAft>
              <a:spcPct val="35000"/>
            </a:spcAft>
            <a:buNone/>
          </a:pPr>
          <a:r>
            <a:rPr lang="en-US" sz="2000" kern="1200" dirty="0"/>
            <a:t>Minimizing for Levelized cost of storage (LCOS)</a:t>
          </a:r>
        </a:p>
      </dsp:txBody>
      <dsp:txXfrm>
        <a:off x="14285" y="2568122"/>
        <a:ext cx="4315781" cy="1011753"/>
      </dsp:txXfrm>
    </dsp:sp>
    <dsp:sp modelId="{A22F3227-5F83-41E7-BC09-815E583F1AAB}">
      <dsp:nvSpPr>
        <dsp:cNvPr id="0" name=""/>
        <dsp:cNvSpPr/>
      </dsp:nvSpPr>
      <dsp:spPr>
        <a:xfrm>
          <a:off x="5101137" y="55880"/>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3CDD3-9903-4447-9876-BE6BEAF45364}">
      <dsp:nvSpPr>
        <dsp:cNvPr id="0" name=""/>
        <dsp:cNvSpPr/>
      </dsp:nvSpPr>
      <dsp:spPr>
        <a:xfrm>
          <a:off x="5094434" y="1713865"/>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Optimizing parameters: </a:t>
          </a:r>
        </a:p>
      </dsp:txBody>
      <dsp:txXfrm>
        <a:off x="5094434" y="1713865"/>
        <a:ext cx="4315781" cy="647367"/>
      </dsp:txXfrm>
    </dsp:sp>
    <dsp:sp modelId="{0B5A0624-2E75-4F8D-8A7B-F6361E6CD842}">
      <dsp:nvSpPr>
        <dsp:cNvPr id="0" name=""/>
        <dsp:cNvSpPr/>
      </dsp:nvSpPr>
      <dsp:spPr>
        <a:xfrm>
          <a:off x="5087572" y="2479364"/>
          <a:ext cx="4315781" cy="99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Case 2: BESS capacity and power</a:t>
          </a:r>
        </a:p>
        <a:p>
          <a:pPr marL="0" lvl="0" indent="0" algn="l" defTabSz="889000">
            <a:lnSpc>
              <a:spcPct val="100000"/>
            </a:lnSpc>
            <a:spcBef>
              <a:spcPct val="0"/>
            </a:spcBef>
            <a:spcAft>
              <a:spcPct val="35000"/>
            </a:spcAft>
            <a:buNone/>
          </a:pPr>
          <a:r>
            <a:rPr lang="en-US" sz="2000" kern="1200" dirty="0"/>
            <a:t>Case 3: BESS capacity and power as well as ELH power</a:t>
          </a:r>
        </a:p>
      </dsp:txBody>
      <dsp:txXfrm>
        <a:off x="5087572" y="2479364"/>
        <a:ext cx="4315781" cy="9907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7:54.273"/>
    </inkml:context>
    <inkml:brush xml:id="br0">
      <inkml:brushProperty name="width" value="0.05" units="cm"/>
      <inkml:brushProperty name="height" value="0.05" units="cm"/>
      <inkml:brushProperty name="ignorePressure" value="1"/>
    </inkml:brush>
  </inkml:definitions>
  <inkml:trace contextRef="#ctx0" brushRef="#br0">0 1,'8209'0,"-8168"0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23.720"/>
    </inkml:context>
    <inkml:brush xml:id="br0">
      <inkml:brushProperty name="width" value="0.05" units="cm"/>
      <inkml:brushProperty name="height" value="0.05" units="cm"/>
      <inkml:brushProperty name="ignorePressure" value="1"/>
    </inkml:brush>
  </inkml:definitions>
  <inkml:trace contextRef="#ctx0" brushRef="#br0">1 0,'0'1953,"0"-1926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38.869"/>
    </inkml:context>
    <inkml:brush xml:id="br0">
      <inkml:brushProperty name="width" value="0.05" units="cm"/>
      <inkml:brushProperty name="height" value="0.05" units="cm"/>
      <inkml:brushProperty name="ignorePressure" value="1"/>
    </inkml:brush>
  </inkml:definitions>
  <inkml:trace contextRef="#ctx0" brushRef="#br0">0 2011,'0'-1985,"0"1959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08T12:58:53.091"/>
    </inkml:context>
    <inkml:brush xml:id="br0">
      <inkml:brushProperty name="width" value="0.05" units="cm"/>
      <inkml:brushProperty name="height" value="0.05" units="cm"/>
      <inkml:brushProperty name="ignorePressure" value="1"/>
    </inkml:brush>
  </inkml:definitions>
  <inkml:trace contextRef="#ctx0" brushRef="#br0">0 1,'8159'0,"-8123"0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C9A77-0D8B-4B51-9DC1-92B64BD1D136}"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AF8A4-0F16-4F2D-A412-EF2F21A1B235}" type="slidenum">
              <a:rPr lang="en-US" smtClean="0"/>
              <a:t>‹#›</a:t>
            </a:fld>
            <a:endParaRPr lang="en-US"/>
          </a:p>
        </p:txBody>
      </p:sp>
    </p:spTree>
    <p:extLst>
      <p:ext uri="{BB962C8B-B14F-4D97-AF65-F5344CB8AC3E}">
        <p14:creationId xmlns:p14="http://schemas.microsoft.com/office/powerpoint/2010/main" val="8659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master thesis presentation. The title of my thesis is “</a:t>
            </a:r>
            <a:r>
              <a:rPr lang="en-US" sz="1200" b="0" i="0" u="none" strike="noStrike" baseline="0" dirty="0">
                <a:solidFill>
                  <a:schemeClr val="bg1"/>
                </a:solidFill>
                <a:latin typeface="LMRoman17-Regular"/>
              </a:rPr>
              <a:t>Comprehensive Study of Metaheuristic Algorithms for</a:t>
            </a:r>
            <a:br>
              <a:rPr lang="en-US" sz="1200" b="0" i="0" u="none" strike="noStrike" baseline="0" dirty="0">
                <a:solidFill>
                  <a:schemeClr val="bg1"/>
                </a:solidFill>
                <a:latin typeface="LMRoman17-Regular"/>
              </a:rPr>
            </a:br>
            <a:r>
              <a:rPr lang="en-US" sz="1200" b="0" i="0" u="none" strike="noStrike" baseline="0" dirty="0">
                <a:solidFill>
                  <a:schemeClr val="bg1"/>
                </a:solidFill>
                <a:latin typeface="LMRoman17-Regular"/>
              </a:rPr>
              <a:t>Optimal Sizing of Multiservice </a:t>
            </a:r>
            <a:r>
              <a:rPr lang="en-US" sz="1200" dirty="0">
                <a:solidFill>
                  <a:schemeClr val="bg1"/>
                </a:solidFill>
                <a:latin typeface="LMRoman17-Regular"/>
              </a:rPr>
              <a:t>Battery energy storage system”</a:t>
            </a: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a:t>
            </a:fld>
            <a:endParaRPr lang="en-US"/>
          </a:p>
        </p:txBody>
      </p:sp>
    </p:spTree>
    <p:extLst>
      <p:ext uri="{BB962C8B-B14F-4D97-AF65-F5344CB8AC3E}">
        <p14:creationId xmlns:p14="http://schemas.microsoft.com/office/powerpoint/2010/main" val="2077853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rules applied to the BESS during the operation.</a:t>
            </a:r>
          </a:p>
          <a:p>
            <a:r>
              <a:rPr lang="en-US" dirty="0"/>
              <a:t>Charge: Next timestep of BESS capacity is equal to current BESS capacity plus power P times the efficiency parameter for charging. It always used the maximum power to charge if that was possible</a:t>
            </a:r>
          </a:p>
          <a:p>
            <a:r>
              <a:rPr lang="en-US" dirty="0"/>
              <a:t>Discharge: same but for discharge</a:t>
            </a:r>
          </a:p>
          <a:p>
            <a:r>
              <a:rPr lang="en-US" dirty="0"/>
              <a:t>Maximum discharge and charging power limits what can be charged/discharge to the BESS</a:t>
            </a:r>
          </a:p>
          <a:p>
            <a:r>
              <a:rPr lang="en-US" dirty="0"/>
              <a:t>A minimum and maximum value for the BESS capacity, the minimum value is 20% as preferred for longer life for the battery.</a:t>
            </a:r>
          </a:p>
          <a:p>
            <a:endParaRPr lang="en-US" dirty="0"/>
          </a:p>
          <a:p>
            <a:r>
              <a:rPr lang="en-US" dirty="0"/>
              <a:t>State of charge of the BESS, limitations, equations (rules) is implemented into the optimization/model.</a:t>
            </a:r>
          </a:p>
          <a:p>
            <a:endParaRPr lang="en-US" dirty="0"/>
          </a:p>
          <a:p>
            <a:endParaRPr lang="en-US" dirty="0"/>
          </a:p>
          <a:p>
            <a:r>
              <a:rPr lang="en-US" dirty="0"/>
              <a:t>Maybe skip these and move fast to the algorithms</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10</a:t>
            </a:fld>
            <a:endParaRPr lang="en-US"/>
          </a:p>
        </p:txBody>
      </p:sp>
    </p:spTree>
    <p:extLst>
      <p:ext uri="{BB962C8B-B14F-4D97-AF65-F5344CB8AC3E}">
        <p14:creationId xmlns:p14="http://schemas.microsoft.com/office/powerpoint/2010/main" val="1949876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functions are what to optimize for, it is the value outputted for a specific solution of the optimizing parameters.</a:t>
            </a:r>
          </a:p>
          <a:p>
            <a:r>
              <a:rPr lang="en-US" dirty="0"/>
              <a:t>For each cases the algorithms optimize for either maximizing the NPV, or minimizing the LCOS</a:t>
            </a:r>
          </a:p>
          <a:p>
            <a:r>
              <a:rPr lang="en-US" dirty="0"/>
              <a:t>The parameters that are changed in each is the capacity and power of the BESS for case 2, and for case 3 the ELH power is also included in the optimization.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11</a:t>
            </a:fld>
            <a:endParaRPr lang="en-US"/>
          </a:p>
        </p:txBody>
      </p:sp>
    </p:spTree>
    <p:extLst>
      <p:ext uri="{BB962C8B-B14F-4D97-AF65-F5344CB8AC3E}">
        <p14:creationId xmlns:p14="http://schemas.microsoft.com/office/powerpoint/2010/main" val="4013384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fitness value is used to compare the results from different solutions. In order to know which one is the best. To the left here is a flowchart showing how the fitness value is calculated in the case study.</a:t>
            </a:r>
          </a:p>
          <a:p>
            <a:pPr marL="171450" indent="-171450">
              <a:buFont typeface="Arial" panose="020B0604020202020204" pitchFamily="34" charset="0"/>
              <a:buChar char="•"/>
            </a:pPr>
            <a:r>
              <a:rPr lang="en-GB" dirty="0"/>
              <a:t>It starts by inputting a solutions, and depending on the case, that includes a value for BESS capacity, power and ELH power. </a:t>
            </a:r>
          </a:p>
          <a:p>
            <a:pPr marL="171450" indent="-171450">
              <a:buFont typeface="Arial" panose="020B0604020202020204" pitchFamily="34" charset="0"/>
              <a:buChar char="•"/>
            </a:pPr>
            <a:r>
              <a:rPr lang="en-GB" dirty="0"/>
              <a:t>Thereafter it finds and dispatch schedule for the BESS during a year. Thereafter calculates the yearly cost and profits.</a:t>
            </a:r>
          </a:p>
          <a:p>
            <a:pPr marL="171450" indent="-171450">
              <a:buFont typeface="Arial" panose="020B0604020202020204" pitchFamily="34" charset="0"/>
              <a:buChar char="•"/>
            </a:pPr>
            <a:r>
              <a:rPr lang="en-GB" dirty="0"/>
              <a:t>After 10 years of cost and profits have been calculated, the NPV or LCOS is calculated and outputted as the fitness value for the solutions</a:t>
            </a:r>
          </a:p>
          <a:p>
            <a:endParaRPr lang="en-GB" dirty="0"/>
          </a:p>
          <a:p>
            <a:endParaRPr lang="en-GB" dirty="0"/>
          </a:p>
          <a:p>
            <a:r>
              <a:rPr lang="en-GB" dirty="0"/>
              <a:t>The fitness value is therefore also used to compare different solutions to </a:t>
            </a:r>
            <a:r>
              <a:rPr lang="en-GB" dirty="0" err="1"/>
              <a:t>eachother</a:t>
            </a:r>
            <a:r>
              <a:rPr lang="en-GB" dirty="0"/>
              <a:t> in order to find which one is the most </a:t>
            </a:r>
          </a:p>
        </p:txBody>
      </p:sp>
      <p:sp>
        <p:nvSpPr>
          <p:cNvPr id="4" name="Slide Number Placeholder 3"/>
          <p:cNvSpPr>
            <a:spLocks noGrp="1"/>
          </p:cNvSpPr>
          <p:nvPr>
            <p:ph type="sldNum" sz="quarter" idx="5"/>
          </p:nvPr>
        </p:nvSpPr>
        <p:spPr/>
        <p:txBody>
          <a:bodyPr/>
          <a:lstStyle/>
          <a:p>
            <a:fld id="{0E7AF8A4-0F16-4F2D-A412-EF2F21A1B235}" type="slidenum">
              <a:rPr lang="en-US" smtClean="0"/>
              <a:t>12</a:t>
            </a:fld>
            <a:endParaRPr lang="en-US"/>
          </a:p>
        </p:txBody>
      </p:sp>
    </p:spTree>
    <p:extLst>
      <p:ext uri="{BB962C8B-B14F-4D97-AF65-F5344CB8AC3E}">
        <p14:creationId xmlns:p14="http://schemas.microsoft.com/office/powerpoint/2010/main" val="2418248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design for energy arbitrage:</a:t>
            </a:r>
          </a:p>
          <a:p>
            <a:endParaRPr lang="en-US" dirty="0"/>
          </a:p>
          <a:p>
            <a:r>
              <a:rPr lang="en-US" dirty="0"/>
              <a:t>The dispatch schedule for the BESS uses a simple methodology, to charge during times when they hourly price is lower then they daily average price. </a:t>
            </a:r>
          </a:p>
          <a:p>
            <a:r>
              <a:rPr lang="en-US" dirty="0"/>
              <a:t>And vice versa discharge at times when the hourly prices of electricity is higher then they daily average price.</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13</a:t>
            </a:fld>
            <a:endParaRPr lang="en-US"/>
          </a:p>
        </p:txBody>
      </p:sp>
    </p:spTree>
    <p:extLst>
      <p:ext uri="{BB962C8B-B14F-4D97-AF65-F5344CB8AC3E}">
        <p14:creationId xmlns:p14="http://schemas.microsoft.com/office/powerpoint/2010/main" val="3596687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to use NPV as an objective is to determine the value for a third party developer to invest in installing the BESS, from an economical standpoint.</a:t>
            </a:r>
          </a:p>
          <a:p>
            <a:r>
              <a:rPr lang="en-US" dirty="0"/>
              <a:t>Used to determine the current value of all future cashflows including the initial investment (CAPEX)</a:t>
            </a:r>
          </a:p>
          <a:p>
            <a:endParaRPr lang="en-US" dirty="0"/>
          </a:p>
          <a:p>
            <a:r>
              <a:rPr lang="en-US" dirty="0"/>
              <a:t>Equations for </a:t>
            </a:r>
            <a:r>
              <a:rPr lang="en-US" dirty="0" err="1"/>
              <a:t>npv</a:t>
            </a:r>
            <a:r>
              <a:rPr lang="en-US" dirty="0"/>
              <a:t> in end of presentation</a:t>
            </a:r>
          </a:p>
        </p:txBody>
      </p:sp>
      <p:sp>
        <p:nvSpPr>
          <p:cNvPr id="4" name="Slide Number Placeholder 3"/>
          <p:cNvSpPr>
            <a:spLocks noGrp="1"/>
          </p:cNvSpPr>
          <p:nvPr>
            <p:ph type="sldNum" sz="quarter" idx="5"/>
          </p:nvPr>
        </p:nvSpPr>
        <p:spPr/>
        <p:txBody>
          <a:bodyPr/>
          <a:lstStyle/>
          <a:p>
            <a:fld id="{0E7AF8A4-0F16-4F2D-A412-EF2F21A1B235}" type="slidenum">
              <a:rPr lang="en-US" smtClean="0"/>
              <a:t>14</a:t>
            </a:fld>
            <a:endParaRPr lang="en-US"/>
          </a:p>
        </p:txBody>
      </p:sp>
    </p:spTree>
    <p:extLst>
      <p:ext uri="{BB962C8B-B14F-4D97-AF65-F5344CB8AC3E}">
        <p14:creationId xmlns:p14="http://schemas.microsoft.com/office/powerpoint/2010/main" val="2249369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
              </a:rPr>
              <a:t>The levelized cost of storage is a parameter to show how much it cost to store energy in an energy storage device over its lifetime.</a:t>
            </a:r>
          </a:p>
          <a:p>
            <a:pPr algn="l"/>
            <a:r>
              <a:rPr lang="en-US" sz="1800" b="0" i="0" u="none" strike="noStrike" baseline="0" dirty="0">
                <a:latin typeface="LMRoman10-Regular"/>
              </a:rPr>
              <a:t>It is used to compare different energy storage techniques to each other, and for this thesis it is used to compare to other source in order to see the viability of the results from the algorithms.</a:t>
            </a:r>
          </a:p>
          <a:p>
            <a:pPr algn="l"/>
            <a:endParaRPr lang="en-US" sz="1800" b="0" i="0" u="none" strike="noStrike" baseline="0" dirty="0">
              <a:latin typeface="LMRoman10-Regular"/>
            </a:endParaRPr>
          </a:p>
          <a:p>
            <a:pPr algn="l"/>
            <a:r>
              <a:rPr lang="en-US" sz="1800" b="0" i="0" u="none" strike="noStrike" baseline="0" dirty="0">
                <a:latin typeface="LMRoman10-Regular"/>
              </a:rPr>
              <a:t>The CAPEX is only regarding the CAPEX for the BESS for both cases and excludes the</a:t>
            </a:r>
          </a:p>
          <a:p>
            <a:pPr algn="l"/>
            <a:r>
              <a:rPr lang="en-US" sz="1800" b="0" i="0" u="none" strike="noStrike" baseline="0" dirty="0">
                <a:latin typeface="LMRoman10-Regular"/>
              </a:rPr>
              <a:t>cost of installing the ELH for case 3.</a:t>
            </a:r>
          </a:p>
          <a:p>
            <a:pPr algn="l"/>
            <a:endParaRPr lang="en-US" sz="1800" b="0" i="0" u="none" strike="noStrike" baseline="0" dirty="0">
              <a:latin typeface="LMRoman10-Regular"/>
            </a:endParaRPr>
          </a:p>
          <a:p>
            <a:pPr algn="l"/>
            <a:endParaRPr lang="en-US" sz="1800" b="0" i="0" u="none" strike="noStrike" baseline="0" dirty="0">
              <a:latin typeface="LMRoman10-Regular"/>
            </a:endParaRPr>
          </a:p>
          <a:p>
            <a:pPr algn="l"/>
            <a:r>
              <a:rPr lang="en-US" sz="1800" b="0" i="0" u="none" strike="noStrike" baseline="0" dirty="0">
                <a:latin typeface="LMRoman10-Regular"/>
              </a:rPr>
              <a:t>For </a:t>
            </a:r>
            <a:r>
              <a:rPr lang="en-US" sz="1800" b="0" i="1" u="none" strike="noStrike" baseline="0" dirty="0" err="1">
                <a:latin typeface="LMMathItalic10-Regular"/>
              </a:rPr>
              <a:t>OPEX</a:t>
            </a:r>
            <a:r>
              <a:rPr lang="en-US" sz="1800" b="0" i="1" u="none" strike="noStrike" baseline="0" dirty="0" err="1">
                <a:latin typeface="LMMathItalic7-Regular"/>
              </a:rPr>
              <a:t>t</a:t>
            </a:r>
            <a:r>
              <a:rPr lang="en-US" sz="1800" b="0" i="1" u="none" strike="noStrike" baseline="0" dirty="0">
                <a:latin typeface="LMMathItalic7-Regular"/>
              </a:rPr>
              <a:t> </a:t>
            </a:r>
            <a:r>
              <a:rPr lang="en-US" sz="1800" b="0" i="0" u="none" strike="noStrike" baseline="0" dirty="0">
                <a:latin typeface="LMRoman10-Regular"/>
              </a:rPr>
              <a:t>it includes both the fixed and variable operational cost, and for case 3 it</a:t>
            </a:r>
          </a:p>
          <a:p>
            <a:pPr algn="l"/>
            <a:r>
              <a:rPr lang="en-US" sz="1800" b="0" i="0" u="none" strike="noStrike" baseline="0" dirty="0">
                <a:latin typeface="LMRoman10-Regular"/>
              </a:rPr>
              <a:t>includes the OPEX for both the BESS and ELH, whilst for case 2 it only include the OPEX</a:t>
            </a:r>
          </a:p>
          <a:p>
            <a:pPr algn="l"/>
            <a:r>
              <a:rPr lang="en-US" sz="1800" b="0" i="0" u="none" strike="noStrike" baseline="0" dirty="0">
                <a:latin typeface="LMRoman10-Regular"/>
              </a:rPr>
              <a:t>for BESS.</a:t>
            </a:r>
          </a:p>
        </p:txBody>
      </p:sp>
      <p:sp>
        <p:nvSpPr>
          <p:cNvPr id="4" name="Slide Number Placeholder 3"/>
          <p:cNvSpPr>
            <a:spLocks noGrp="1"/>
          </p:cNvSpPr>
          <p:nvPr>
            <p:ph type="sldNum" sz="quarter" idx="5"/>
          </p:nvPr>
        </p:nvSpPr>
        <p:spPr/>
        <p:txBody>
          <a:bodyPr/>
          <a:lstStyle/>
          <a:p>
            <a:fld id="{0E7AF8A4-0F16-4F2D-A412-EF2F21A1B235}" type="slidenum">
              <a:rPr lang="en-US" smtClean="0"/>
              <a:t>15</a:t>
            </a:fld>
            <a:endParaRPr lang="en-US"/>
          </a:p>
        </p:txBody>
      </p:sp>
    </p:spTree>
    <p:extLst>
      <p:ext uri="{BB962C8B-B14F-4D97-AF65-F5344CB8AC3E}">
        <p14:creationId xmlns:p14="http://schemas.microsoft.com/office/powerpoint/2010/main" val="1221982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genetic algorithm is one of the optimization algorithms used for the case study. It is based on evolution, where each solution is seen as a chromosome with genes that represent the changeable optimization parameters, for this case the capacity and power of the BESS. It applies the fitness function for each chromosome and attach the fitness value to that solution/chromosome.  Thereafter it uses its three main components to optimize the solutions, these components are</a:t>
            </a:r>
          </a:p>
          <a:p>
            <a:pPr marL="171450" indent="-171450">
              <a:buFont typeface="Arial" panose="020B0604020202020204" pitchFamily="34" charset="0"/>
              <a:buChar char="•"/>
            </a:pPr>
            <a:r>
              <a:rPr lang="en-US" dirty="0"/>
              <a:t>parent selection: where the parents used to mate and create the offspring for the next generation is chosen, </a:t>
            </a:r>
          </a:p>
          <a:p>
            <a:pPr marL="171450" indent="-171450">
              <a:buFont typeface="Arial" panose="020B0604020202020204" pitchFamily="34" charset="0"/>
              <a:buChar char="•"/>
            </a:pPr>
            <a:r>
              <a:rPr lang="en-US" dirty="0"/>
              <a:t>Crossover: Where a pair of parents combine their genes to create a new offspring (in other words solution), Lastly</a:t>
            </a:r>
          </a:p>
          <a:p>
            <a:pPr marL="171450" indent="-171450">
              <a:buFont typeface="Arial" panose="020B0604020202020204" pitchFamily="34" charset="0"/>
              <a:buChar char="•"/>
            </a:pPr>
            <a:r>
              <a:rPr lang="en-US" dirty="0"/>
              <a:t>Mutation: where the genes in a chromosome can mutate randomly.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chance for a crossover to occur is not 100% and is a lot higher than that for a mutation to occur, otherwise the algorithm would just be a random search.</a:t>
            </a:r>
          </a:p>
          <a:p>
            <a:endParaRPr lang="en-US" dirty="0"/>
          </a:p>
          <a:p>
            <a:r>
              <a:rPr lang="en-US" dirty="0"/>
              <a:t>Rank selection of parents: ranks the solutions and picks the best ones after that. Assures it to always get the best solutions. Takes 50% of solution as parent.</a:t>
            </a:r>
          </a:p>
          <a:p>
            <a:endParaRPr lang="en-US" dirty="0"/>
          </a:p>
          <a:p>
            <a:r>
              <a:rPr lang="en-US" dirty="0"/>
              <a:t>Crossover creating new solutions from combining two parents: uniform: Gets from a uniform distribution random values to pick form one of the parents for each of the genes inside of the .</a:t>
            </a:r>
          </a:p>
          <a:p>
            <a:endParaRPr lang="en-US" dirty="0"/>
          </a:p>
          <a:p>
            <a:r>
              <a:rPr lang="en-US" dirty="0"/>
              <a:t>Mutation: at low chances mutation is applied to a solution and then the genes are changed by random.  </a:t>
            </a:r>
          </a:p>
          <a:p>
            <a:endParaRPr lang="en-US" dirty="0"/>
          </a:p>
          <a:p>
            <a:r>
              <a:rPr lang="en-US" dirty="0"/>
              <a:t>After the offspring is generated and added to the set of solution, the algorithm repeats, if there is less than 50 solutions at the start of a generation, those last spots gets filled with random solutions.</a:t>
            </a:r>
          </a:p>
          <a:p>
            <a:endParaRPr lang="en-US" dirty="0"/>
          </a:p>
          <a:p>
            <a:r>
              <a:rPr lang="en-US" dirty="0"/>
              <a:t>Move crossover and mutation figures to after last slide?</a:t>
            </a:r>
          </a:p>
          <a:p>
            <a:endParaRPr lang="en-US" dirty="0"/>
          </a:p>
          <a:p>
            <a:r>
              <a:rPr lang="en-US" dirty="0"/>
              <a:t>Smaller blue boxes</a:t>
            </a:r>
          </a:p>
        </p:txBody>
      </p:sp>
      <p:sp>
        <p:nvSpPr>
          <p:cNvPr id="4" name="Slide Number Placeholder 3"/>
          <p:cNvSpPr>
            <a:spLocks noGrp="1"/>
          </p:cNvSpPr>
          <p:nvPr>
            <p:ph type="sldNum" sz="quarter" idx="5"/>
          </p:nvPr>
        </p:nvSpPr>
        <p:spPr/>
        <p:txBody>
          <a:bodyPr/>
          <a:lstStyle/>
          <a:p>
            <a:fld id="{0E7AF8A4-0F16-4F2D-A412-EF2F21A1B235}" type="slidenum">
              <a:rPr lang="en-US" smtClean="0"/>
              <a:t>16</a:t>
            </a:fld>
            <a:endParaRPr lang="en-US"/>
          </a:p>
        </p:txBody>
      </p:sp>
    </p:spTree>
    <p:extLst>
      <p:ext uri="{BB962C8B-B14F-4D97-AF65-F5344CB8AC3E}">
        <p14:creationId xmlns:p14="http://schemas.microsoft.com/office/powerpoint/2010/main" val="2808772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Rank selection of parents: ranks the solutions and picks the best ones after that. Assures it to always get the best solutions. Takes 50% of solution as parents,</a:t>
            </a:r>
          </a:p>
          <a:p>
            <a:endParaRPr lang="en-US" dirty="0"/>
          </a:p>
          <a:p>
            <a:r>
              <a:rPr lang="en-US" dirty="0"/>
              <a:t>Uniform Crossover: uses a uniform distribution to get random values to pick a gene form one of the parents for each of the genes.</a:t>
            </a:r>
          </a:p>
          <a:p>
            <a:endParaRPr lang="en-US" dirty="0"/>
          </a:p>
          <a:p>
            <a:r>
              <a:rPr lang="en-US" dirty="0"/>
              <a:t>Mutation random: at low chances mutation is applied to a gene in a solution and then the gene is changed to a random value in the search space. </a:t>
            </a:r>
          </a:p>
          <a:p>
            <a:endParaRPr lang="en-US" dirty="0"/>
          </a:p>
          <a:p>
            <a:pPr marL="171450" indent="-171450">
              <a:buFont typeface="Arial" panose="020B0604020202020204" pitchFamily="34" charset="0"/>
              <a:buChar char="•"/>
            </a:pPr>
            <a:r>
              <a:rPr lang="en-US" dirty="0"/>
              <a:t>The mutation rate have a low probability otherwise the algorithm would just be a random search. But still exist for the algorithm to get unstuck from local optimums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crossover operator is the evolutionary aspect of the genetic algorithm and thus why it has a high probability.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17</a:t>
            </a:fld>
            <a:endParaRPr lang="en-US"/>
          </a:p>
        </p:txBody>
      </p:sp>
    </p:spTree>
    <p:extLst>
      <p:ext uri="{BB962C8B-B14F-4D97-AF65-F5344CB8AC3E}">
        <p14:creationId xmlns:p14="http://schemas.microsoft.com/office/powerpoint/2010/main" val="613406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firefly algorithm is based on the behavior of fireflies and how they are attracted to the brightest firefly. Here each firefly represent a solution containing the BESS power, capacity and for case 3 the ELH power as well. It works by that the fireflies move towards the </a:t>
            </a:r>
            <a:r>
              <a:rPr lang="en-US" dirty="0" err="1"/>
              <a:t>brightess</a:t>
            </a:r>
            <a:r>
              <a:rPr lang="en-US" dirty="0"/>
              <a:t> firefly, but this is also depending on the distance between each firefly.</a:t>
            </a:r>
          </a:p>
          <a:p>
            <a:endParaRPr lang="en-US" dirty="0"/>
          </a:p>
          <a:p>
            <a:r>
              <a:rPr lang="en-US" dirty="0"/>
              <a:t>The attractiveness parameter between two fireflies is depending on the Cartesian distance between the two fireflies. Using these as well as a randomization parameter the equation for the “movement” which is the change of a solution. </a:t>
            </a:r>
          </a:p>
          <a:p>
            <a:endParaRPr lang="en-US" dirty="0"/>
          </a:p>
          <a:p>
            <a:r>
              <a:rPr lang="en-US" dirty="0"/>
              <a:t>The brightest firefly does not move towards any other one but is instead moving randomly.</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18</a:t>
            </a:fld>
            <a:endParaRPr lang="en-US"/>
          </a:p>
        </p:txBody>
      </p:sp>
    </p:spTree>
    <p:extLst>
      <p:ext uri="{BB962C8B-B14F-4D97-AF65-F5344CB8AC3E}">
        <p14:creationId xmlns:p14="http://schemas.microsoft.com/office/powerpoint/2010/main" val="3436548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data used in the optimization is all changed to 2022 euro by inflation before the optimization takes place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linear capacity degradation of the battery is used  during the project's lifetime of 10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electricity cost data, is the day head cost from Stockholm 2017, but have been shifted to 2022 values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Lastly the heating and electricity demand comes from a large residential building in </a:t>
            </a:r>
            <a:r>
              <a:rPr lang="en-US" dirty="0" err="1"/>
              <a:t>Theran</a:t>
            </a:r>
            <a:r>
              <a:rPr lang="en-US" dirty="0"/>
              <a:t>, Iran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19</a:t>
            </a:fld>
            <a:endParaRPr lang="en-US"/>
          </a:p>
        </p:txBody>
      </p:sp>
    </p:spTree>
    <p:extLst>
      <p:ext uri="{BB962C8B-B14F-4D97-AF65-F5344CB8AC3E}">
        <p14:creationId xmlns:p14="http://schemas.microsoft.com/office/powerpoint/2010/main" val="736818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short overview over this presentation is going to be firstly an introduction, with background, the literature study and the thesis objective and research questions. </a:t>
            </a:r>
          </a:p>
          <a:p>
            <a:endParaRPr lang="en-US" dirty="0"/>
          </a:p>
          <a:p>
            <a:r>
              <a:rPr lang="en-US" dirty="0"/>
              <a:t>Thereafter the methodology used for the case study, lastly the results with its corresponding discussion and the conclusion.</a:t>
            </a:r>
          </a:p>
        </p:txBody>
      </p:sp>
      <p:sp>
        <p:nvSpPr>
          <p:cNvPr id="4" name="Slide Number Placeholder 3"/>
          <p:cNvSpPr>
            <a:spLocks noGrp="1"/>
          </p:cNvSpPr>
          <p:nvPr>
            <p:ph type="sldNum" sz="quarter" idx="5"/>
          </p:nvPr>
        </p:nvSpPr>
        <p:spPr/>
        <p:txBody>
          <a:bodyPr/>
          <a:lstStyle/>
          <a:p>
            <a:fld id="{0E7AF8A4-0F16-4F2D-A412-EF2F21A1B235}" type="slidenum">
              <a:rPr lang="en-US" smtClean="0"/>
              <a:t>2</a:t>
            </a:fld>
            <a:endParaRPr lang="en-US"/>
          </a:p>
        </p:txBody>
      </p:sp>
    </p:spTree>
    <p:extLst>
      <p:ext uri="{BB962C8B-B14F-4D97-AF65-F5344CB8AC3E}">
        <p14:creationId xmlns:p14="http://schemas.microsoft.com/office/powerpoint/2010/main" val="163471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for case 1 was done in excel, for this case no optimization was done, and this is the base case showing the cost of electricity and heating for the user before any installment of ELH or BESS have been done.  It also shows how much CO_2 Emission that comes from electricity and the gas heating. </a:t>
            </a:r>
          </a:p>
        </p:txBody>
      </p:sp>
      <p:sp>
        <p:nvSpPr>
          <p:cNvPr id="4" name="Slide Number Placeholder 3"/>
          <p:cNvSpPr>
            <a:spLocks noGrp="1"/>
          </p:cNvSpPr>
          <p:nvPr>
            <p:ph type="sldNum" sz="quarter" idx="5"/>
          </p:nvPr>
        </p:nvSpPr>
        <p:spPr/>
        <p:txBody>
          <a:bodyPr/>
          <a:lstStyle/>
          <a:p>
            <a:fld id="{0E7AF8A4-0F16-4F2D-A412-EF2F21A1B235}" type="slidenum">
              <a:rPr lang="en-US" smtClean="0"/>
              <a:t>20</a:t>
            </a:fld>
            <a:endParaRPr lang="en-US"/>
          </a:p>
        </p:txBody>
      </p:sp>
    </p:spTree>
    <p:extLst>
      <p:ext uri="{BB962C8B-B14F-4D97-AF65-F5344CB8AC3E}">
        <p14:creationId xmlns:p14="http://schemas.microsoft.com/office/powerpoint/2010/main" val="12776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results from case 2 where only the BESS is installed showed that neither the GA or FF could find a positive value for NPV. The FF finds the best NPV at the lowest value in the search space (0.1 capacity and power) Meaning it was not worth installing at all when looking at NPV.</a:t>
            </a:r>
          </a:p>
          <a:p>
            <a:endParaRPr lang="en-US" noProof="0" dirty="0"/>
          </a:p>
          <a:p>
            <a:r>
              <a:rPr lang="en-US" noProof="0" dirty="0"/>
              <a:t>The GA found the best solution for minimizing LCOS. And both FF and GA showed that for higher number of iterations in the optimization they converged to similar solutions.</a:t>
            </a:r>
          </a:p>
          <a:p>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21</a:t>
            </a:fld>
            <a:endParaRPr lang="en-US"/>
          </a:p>
        </p:txBody>
      </p:sp>
    </p:spTree>
    <p:extLst>
      <p:ext uri="{BB962C8B-B14F-4D97-AF65-F5344CB8AC3E}">
        <p14:creationId xmlns:p14="http://schemas.microsoft.com/office/powerpoint/2010/main" val="3542084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case 3, The best results can be found using GA for both optimizing for LCOS or NPV. </a:t>
            </a:r>
          </a:p>
          <a:p>
            <a:r>
              <a:rPr lang="en-US" dirty="0"/>
              <a:t>The results shows the for higher iterations the GA converges to similar values, whilst FF does not.</a:t>
            </a:r>
          </a:p>
          <a:p>
            <a:r>
              <a:rPr lang="en-US" dirty="0"/>
              <a:t>FF gets stuck in a local optimum (the same as in case 2) where it does not want to install any BESS or ELH.</a:t>
            </a:r>
          </a:p>
          <a:p>
            <a:r>
              <a:rPr lang="en-US" dirty="0"/>
              <a:t>Instead GA finds the best solutions by maximizing the ELH, to close its maximum value (around 1600 kW) for NPV.</a:t>
            </a:r>
          </a:p>
          <a:p>
            <a:r>
              <a:rPr lang="en-US" dirty="0"/>
              <a:t>The results also showed that  a large part of the yearly heating could be supplied with and ELH that is not close to the maximum thermal demand.</a:t>
            </a:r>
          </a:p>
          <a:p>
            <a:r>
              <a:rPr lang="en-US" dirty="0"/>
              <a:t>The results also showed that the difference in the solution is large for the BESS power, capacity and ELH power depending if one is optimizing for NPV or LCOS.</a:t>
            </a:r>
          </a:p>
        </p:txBody>
      </p:sp>
      <p:sp>
        <p:nvSpPr>
          <p:cNvPr id="4" name="Slide Number Placeholder 3"/>
          <p:cNvSpPr>
            <a:spLocks noGrp="1"/>
          </p:cNvSpPr>
          <p:nvPr>
            <p:ph type="sldNum" sz="quarter" idx="5"/>
          </p:nvPr>
        </p:nvSpPr>
        <p:spPr/>
        <p:txBody>
          <a:bodyPr/>
          <a:lstStyle/>
          <a:p>
            <a:fld id="{0E7AF8A4-0F16-4F2D-A412-EF2F21A1B235}" type="slidenum">
              <a:rPr lang="en-US" smtClean="0"/>
              <a:t>22</a:t>
            </a:fld>
            <a:endParaRPr lang="en-US"/>
          </a:p>
        </p:txBody>
      </p:sp>
    </p:spTree>
    <p:extLst>
      <p:ext uri="{BB962C8B-B14F-4D97-AF65-F5344CB8AC3E}">
        <p14:creationId xmlns:p14="http://schemas.microsoft.com/office/powerpoint/2010/main" val="1327752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a breakdown of the cost and earnings from the best-case solutions, it can be seen that for case 2 the profits of energy arbitrage plus the peak shavings is not enough to compensate for the cost of investment and operation expenditure, leading to a negative NPV as was shown before.</a:t>
            </a:r>
          </a:p>
          <a:p>
            <a:endParaRPr lang="en-US" dirty="0"/>
          </a:p>
          <a:p>
            <a:r>
              <a:rPr lang="en-US" dirty="0"/>
              <a:t>Instead for case 3 the savings for switching to ELH from gas heating is the major part of all earnings and is the main contributor to the positive NPV.</a:t>
            </a:r>
          </a:p>
          <a:p>
            <a:endParaRPr lang="en-US" dirty="0"/>
          </a:p>
          <a:p>
            <a:r>
              <a:rPr lang="en-US" dirty="0"/>
              <a:t>It could also be seen that the investment cost is the larges cost and therefore and important factor in getting positive NPV. </a:t>
            </a:r>
          </a:p>
        </p:txBody>
      </p:sp>
      <p:sp>
        <p:nvSpPr>
          <p:cNvPr id="4" name="Slide Number Placeholder 3"/>
          <p:cNvSpPr>
            <a:spLocks noGrp="1"/>
          </p:cNvSpPr>
          <p:nvPr>
            <p:ph type="sldNum" sz="quarter" idx="5"/>
          </p:nvPr>
        </p:nvSpPr>
        <p:spPr/>
        <p:txBody>
          <a:bodyPr/>
          <a:lstStyle/>
          <a:p>
            <a:fld id="{0E7AF8A4-0F16-4F2D-A412-EF2F21A1B235}" type="slidenum">
              <a:rPr lang="en-US" smtClean="0"/>
              <a:t>23</a:t>
            </a:fld>
            <a:endParaRPr lang="en-US"/>
          </a:p>
        </p:txBody>
      </p:sp>
    </p:spTree>
    <p:extLst>
      <p:ext uri="{BB962C8B-B14F-4D97-AF65-F5344CB8AC3E}">
        <p14:creationId xmlns:p14="http://schemas.microsoft.com/office/powerpoint/2010/main" val="1887572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the two algorithms to </a:t>
            </a:r>
            <a:r>
              <a:rPr lang="en-US" dirty="0" err="1"/>
              <a:t>eachother</a:t>
            </a:r>
            <a:r>
              <a:rPr lang="en-US" dirty="0"/>
              <a:t> it could be seen that the time to complete the optimization was much higher for FF, as well as the STD of the time is increasing a lot more for FF with higher iterations then for the GA algorithm,</a:t>
            </a:r>
          </a:p>
          <a:p>
            <a:endParaRPr lang="en-US" dirty="0"/>
          </a:p>
          <a:p>
            <a:r>
              <a:rPr lang="en-US" dirty="0"/>
              <a:t>These results are heavily dependent on the number of (solutions) agents or chromosomes used in either FF or GA respectively.</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24</a:t>
            </a:fld>
            <a:endParaRPr lang="en-US"/>
          </a:p>
        </p:txBody>
      </p:sp>
    </p:spTree>
    <p:extLst>
      <p:ext uri="{BB962C8B-B14F-4D97-AF65-F5344CB8AC3E}">
        <p14:creationId xmlns:p14="http://schemas.microsoft.com/office/powerpoint/2010/main" val="553755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also showed how often the BESS was used during its operations lifetime, by using the simple dispatch schedule function explained before. </a:t>
            </a:r>
          </a:p>
          <a:p>
            <a:r>
              <a:rPr lang="en-US" dirty="0"/>
              <a:t>As can be seen that it depends on if the optimization is for NPV or LCOS but it is not used as much and stays passive over 64% for LCOS and even 85% of the time when optimizing for NPV. (This results are from the best solution when optimizing for 200 iterations)</a:t>
            </a:r>
          </a:p>
        </p:txBody>
      </p:sp>
      <p:sp>
        <p:nvSpPr>
          <p:cNvPr id="4" name="Slide Number Placeholder 3"/>
          <p:cNvSpPr>
            <a:spLocks noGrp="1"/>
          </p:cNvSpPr>
          <p:nvPr>
            <p:ph type="sldNum" sz="quarter" idx="5"/>
          </p:nvPr>
        </p:nvSpPr>
        <p:spPr/>
        <p:txBody>
          <a:bodyPr/>
          <a:lstStyle/>
          <a:p>
            <a:fld id="{0E7AF8A4-0F16-4F2D-A412-EF2F21A1B235}" type="slidenum">
              <a:rPr lang="en-US" smtClean="0"/>
              <a:t>25</a:t>
            </a:fld>
            <a:endParaRPr lang="en-US"/>
          </a:p>
        </p:txBody>
      </p:sp>
    </p:spTree>
    <p:extLst>
      <p:ext uri="{BB962C8B-B14F-4D97-AF65-F5344CB8AC3E}">
        <p14:creationId xmlns:p14="http://schemas.microsoft.com/office/powerpoint/2010/main" val="385901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b="0" i="0" dirty="0">
                <a:solidFill>
                  <a:srgbClr val="E8EAED"/>
                </a:solidFill>
                <a:effectLst/>
                <a:latin typeface="Google Sans"/>
              </a:rPr>
              <a:t>The best </a:t>
            </a:r>
            <a:r>
              <a:rPr lang="sv-SE" b="0" i="0" dirty="0" err="1">
                <a:solidFill>
                  <a:srgbClr val="E8EAED"/>
                </a:solidFill>
                <a:effectLst/>
                <a:latin typeface="Google Sans"/>
              </a:rPr>
              <a:t>case</a:t>
            </a:r>
            <a:r>
              <a:rPr lang="sv-SE" b="0" i="0" dirty="0">
                <a:solidFill>
                  <a:srgbClr val="E8EAED"/>
                </a:solidFill>
                <a:effectLst/>
                <a:latin typeface="Google Sans"/>
              </a:rPr>
              <a:t> LCOS </a:t>
            </a:r>
            <a:r>
              <a:rPr lang="sv-SE" b="0" i="0" dirty="0" err="1">
                <a:solidFill>
                  <a:srgbClr val="E8EAED"/>
                </a:solidFill>
                <a:effectLst/>
                <a:latin typeface="Google Sans"/>
              </a:rPr>
              <a:t>results</a:t>
            </a:r>
            <a:r>
              <a:rPr lang="sv-SE" b="0" i="0" dirty="0">
                <a:solidFill>
                  <a:srgbClr val="E8EAED"/>
                </a:solidFill>
                <a:effectLst/>
                <a:latin typeface="Google Sans"/>
              </a:rPr>
              <a:t> for </a:t>
            </a:r>
            <a:r>
              <a:rPr lang="sv-SE" b="0" i="0" dirty="0" err="1">
                <a:solidFill>
                  <a:srgbClr val="E8EAED"/>
                </a:solidFill>
                <a:effectLst/>
                <a:latin typeface="Google Sans"/>
              </a:rPr>
              <a:t>both</a:t>
            </a:r>
            <a:r>
              <a:rPr lang="sv-SE" b="0" i="0" dirty="0">
                <a:solidFill>
                  <a:srgbClr val="E8EAED"/>
                </a:solidFill>
                <a:effectLst/>
                <a:latin typeface="Google Sans"/>
              </a:rPr>
              <a:t> </a:t>
            </a:r>
            <a:r>
              <a:rPr lang="sv-SE" b="0" i="0" dirty="0" err="1">
                <a:solidFill>
                  <a:srgbClr val="E8EAED"/>
                </a:solidFill>
                <a:effectLst/>
                <a:latin typeface="Google Sans"/>
              </a:rPr>
              <a:t>case</a:t>
            </a:r>
            <a:r>
              <a:rPr lang="sv-SE" b="0" i="0" dirty="0">
                <a:solidFill>
                  <a:srgbClr val="E8EAED"/>
                </a:solidFill>
                <a:effectLst/>
                <a:latin typeface="Google Sans"/>
              </a:rPr>
              <a:t> 2 and 3 </a:t>
            </a:r>
            <a:r>
              <a:rPr lang="sv-SE" b="0" i="0" dirty="0" err="1">
                <a:solidFill>
                  <a:srgbClr val="E8EAED"/>
                </a:solidFill>
                <a:effectLst/>
                <a:latin typeface="Google Sans"/>
              </a:rPr>
              <a:t>are</a:t>
            </a:r>
            <a:r>
              <a:rPr lang="sv-SE" b="0" i="0" dirty="0">
                <a:solidFill>
                  <a:srgbClr val="E8EAED"/>
                </a:solidFill>
                <a:effectLst/>
                <a:latin typeface="Google Sans"/>
              </a:rPr>
              <a:t> </a:t>
            </a:r>
            <a:r>
              <a:rPr lang="sv-SE" b="0" i="0" dirty="0" err="1">
                <a:solidFill>
                  <a:srgbClr val="E8EAED"/>
                </a:solidFill>
                <a:effectLst/>
                <a:latin typeface="Google Sans"/>
              </a:rPr>
              <a:t>comparable</a:t>
            </a:r>
            <a:r>
              <a:rPr lang="sv-SE" b="0" i="0" dirty="0">
                <a:solidFill>
                  <a:srgbClr val="E8EAED"/>
                </a:solidFill>
                <a:effectLst/>
                <a:latin typeface="Google Sans"/>
              </a:rPr>
              <a:t> to real </a:t>
            </a:r>
            <a:r>
              <a:rPr lang="sv-SE" b="0" i="0" dirty="0" err="1">
                <a:solidFill>
                  <a:srgbClr val="E8EAED"/>
                </a:solidFill>
                <a:effectLst/>
                <a:latin typeface="Google Sans"/>
              </a:rPr>
              <a:t>world</a:t>
            </a:r>
            <a:r>
              <a:rPr lang="sv-SE" b="0" i="0" dirty="0">
                <a:solidFill>
                  <a:srgbClr val="E8EAED"/>
                </a:solidFill>
                <a:effectLst/>
                <a:latin typeface="Google Sans"/>
              </a:rPr>
              <a:t> </a:t>
            </a:r>
            <a:r>
              <a:rPr lang="sv-SE" b="0" i="0" dirty="0" err="1">
                <a:solidFill>
                  <a:srgbClr val="E8EAED"/>
                </a:solidFill>
                <a:effectLst/>
                <a:latin typeface="Google Sans"/>
              </a:rPr>
              <a:t>values</a:t>
            </a:r>
            <a:r>
              <a:rPr lang="sv-SE" b="0" i="0" dirty="0">
                <a:solidFill>
                  <a:srgbClr val="E8EAED"/>
                </a:solidFill>
                <a:effectLst/>
                <a:latin typeface="Google Sans"/>
              </a:rPr>
              <a:t>, </a:t>
            </a:r>
            <a:r>
              <a:rPr lang="sv-SE" b="0" i="0" dirty="0" err="1">
                <a:solidFill>
                  <a:srgbClr val="E8EAED"/>
                </a:solidFill>
                <a:effectLst/>
                <a:latin typeface="Google Sans"/>
              </a:rPr>
              <a:t>showing</a:t>
            </a:r>
            <a:r>
              <a:rPr lang="sv-SE" b="0" i="0" dirty="0">
                <a:solidFill>
                  <a:srgbClr val="E8EAED"/>
                </a:solidFill>
                <a:effectLst/>
                <a:latin typeface="Google Sans"/>
              </a:rPr>
              <a:t> the </a:t>
            </a:r>
            <a:r>
              <a:rPr lang="sv-SE" b="0" i="0" dirty="0" err="1">
                <a:solidFill>
                  <a:srgbClr val="E8EAED"/>
                </a:solidFill>
                <a:effectLst/>
                <a:latin typeface="Google Sans"/>
              </a:rPr>
              <a:t>feasability</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using</a:t>
            </a:r>
            <a:r>
              <a:rPr lang="sv-SE" b="0" i="0" dirty="0">
                <a:solidFill>
                  <a:srgbClr val="E8EAED"/>
                </a:solidFill>
                <a:effectLst/>
                <a:latin typeface="Google Sans"/>
              </a:rPr>
              <a:t> </a:t>
            </a:r>
            <a:r>
              <a:rPr lang="sv-SE" b="0" i="0" dirty="0" err="1">
                <a:solidFill>
                  <a:srgbClr val="E8EAED"/>
                </a:solidFill>
                <a:effectLst/>
                <a:latin typeface="Google Sans"/>
              </a:rPr>
              <a:t>atleast</a:t>
            </a:r>
            <a:r>
              <a:rPr lang="sv-SE" b="0" i="0" dirty="0">
                <a:solidFill>
                  <a:srgbClr val="E8EAED"/>
                </a:solidFill>
                <a:effectLst/>
                <a:latin typeface="Google Sans"/>
              </a:rPr>
              <a:t> the GA as an </a:t>
            </a:r>
            <a:r>
              <a:rPr lang="sv-SE" b="0" i="0" dirty="0" err="1">
                <a:solidFill>
                  <a:srgbClr val="E8EAED"/>
                </a:solidFill>
                <a:effectLst/>
                <a:latin typeface="Google Sans"/>
              </a:rPr>
              <a:t>effective</a:t>
            </a:r>
            <a:r>
              <a:rPr lang="sv-SE" b="0" i="0" dirty="0">
                <a:solidFill>
                  <a:srgbClr val="E8EAED"/>
                </a:solidFill>
                <a:effectLst/>
                <a:latin typeface="Google Sans"/>
              </a:rPr>
              <a:t> </a:t>
            </a:r>
            <a:r>
              <a:rPr lang="sv-SE" b="0" i="0" dirty="0" err="1">
                <a:solidFill>
                  <a:srgbClr val="E8EAED"/>
                </a:solidFill>
                <a:effectLst/>
                <a:latin typeface="Google Sans"/>
              </a:rPr>
              <a:t>tool</a:t>
            </a:r>
            <a:r>
              <a:rPr lang="sv-SE" b="0" i="0" dirty="0">
                <a:solidFill>
                  <a:srgbClr val="E8EAED"/>
                </a:solidFill>
                <a:effectLst/>
                <a:latin typeface="Google Sans"/>
              </a:rPr>
              <a:t> for </a:t>
            </a:r>
            <a:r>
              <a:rPr lang="sv-SE" b="0" i="0" dirty="0" err="1">
                <a:solidFill>
                  <a:srgbClr val="E8EAED"/>
                </a:solidFill>
                <a:effectLst/>
                <a:latin typeface="Google Sans"/>
              </a:rPr>
              <a:t>optimizing</a:t>
            </a:r>
            <a:r>
              <a:rPr lang="sv-SE" b="0" i="0" dirty="0">
                <a:solidFill>
                  <a:srgbClr val="E8EAED"/>
                </a:solidFill>
                <a:effectLst/>
                <a:latin typeface="Google Sans"/>
              </a:rPr>
              <a:t> for the LCOS.</a:t>
            </a:r>
          </a:p>
          <a:p>
            <a:pPr marL="171450" indent="-171450">
              <a:buFont typeface="Arial" panose="020B0604020202020204" pitchFamily="34" charset="0"/>
              <a:buChar char="•"/>
            </a:pPr>
            <a:r>
              <a:rPr lang="sv-SE" b="0" i="0" dirty="0">
                <a:solidFill>
                  <a:srgbClr val="E8EAED"/>
                </a:solidFill>
                <a:effectLst/>
                <a:latin typeface="Google Sans"/>
              </a:rPr>
              <a:t>The NPV is negative for </a:t>
            </a:r>
            <a:r>
              <a:rPr lang="sv-SE" b="0" i="0" dirty="0" err="1">
                <a:solidFill>
                  <a:srgbClr val="E8EAED"/>
                </a:solidFill>
                <a:effectLst/>
                <a:latin typeface="Google Sans"/>
              </a:rPr>
              <a:t>case</a:t>
            </a:r>
            <a:r>
              <a:rPr lang="sv-SE" b="0" i="0" dirty="0">
                <a:solidFill>
                  <a:srgbClr val="E8EAED"/>
                </a:solidFill>
                <a:effectLst/>
                <a:latin typeface="Google Sans"/>
              </a:rPr>
              <a:t> 2 </a:t>
            </a:r>
            <a:r>
              <a:rPr lang="sv-SE" b="0" i="0" dirty="0" err="1">
                <a:solidFill>
                  <a:srgbClr val="E8EAED"/>
                </a:solidFill>
                <a:effectLst/>
                <a:latin typeface="Google Sans"/>
              </a:rPr>
              <a:t>but</a:t>
            </a:r>
            <a:r>
              <a:rPr lang="sv-SE" b="0" i="0" dirty="0">
                <a:solidFill>
                  <a:srgbClr val="E8EAED"/>
                </a:solidFill>
                <a:effectLst/>
                <a:latin typeface="Google Sans"/>
              </a:rPr>
              <a:t> not for </a:t>
            </a:r>
            <a:r>
              <a:rPr lang="sv-SE" b="0" i="0" dirty="0" err="1">
                <a:solidFill>
                  <a:srgbClr val="E8EAED"/>
                </a:solidFill>
                <a:effectLst/>
                <a:latin typeface="Google Sans"/>
              </a:rPr>
              <a:t>case</a:t>
            </a:r>
            <a:r>
              <a:rPr lang="sv-SE" b="0" i="0" dirty="0">
                <a:solidFill>
                  <a:srgbClr val="E8EAED"/>
                </a:solidFill>
                <a:effectLst/>
                <a:latin typeface="Google Sans"/>
              </a:rPr>
              <a:t> 3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installment</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BESS and the </a:t>
            </a:r>
            <a:r>
              <a:rPr lang="sv-SE" b="0" i="0" dirty="0" err="1">
                <a:solidFill>
                  <a:srgbClr val="E8EAED"/>
                </a:solidFill>
                <a:effectLst/>
                <a:latin typeface="Google Sans"/>
              </a:rPr>
              <a:t>monetary</a:t>
            </a:r>
            <a:r>
              <a:rPr lang="sv-SE" b="0" i="0" dirty="0">
                <a:solidFill>
                  <a:srgbClr val="E8EAED"/>
                </a:solidFill>
                <a:effectLst/>
                <a:latin typeface="Google Sans"/>
              </a:rPr>
              <a:t> </a:t>
            </a:r>
            <a:r>
              <a:rPr lang="sv-SE" b="0" i="0" dirty="0" err="1">
                <a:solidFill>
                  <a:srgbClr val="E8EAED"/>
                </a:solidFill>
                <a:effectLst/>
                <a:latin typeface="Google Sans"/>
              </a:rPr>
              <a:t>value</a:t>
            </a:r>
            <a:r>
              <a:rPr lang="sv-SE" b="0" i="0" dirty="0">
                <a:solidFill>
                  <a:srgbClr val="E8EAED"/>
                </a:solidFill>
                <a:effectLst/>
                <a:latin typeface="Google Sans"/>
              </a:rPr>
              <a:t> </a:t>
            </a:r>
            <a:r>
              <a:rPr lang="sv-SE" b="0" i="0" dirty="0" err="1">
                <a:solidFill>
                  <a:srgbClr val="E8EAED"/>
                </a:solidFill>
                <a:effectLst/>
                <a:latin typeface="Google Sans"/>
              </a:rPr>
              <a:t>gained</a:t>
            </a:r>
            <a:r>
              <a:rPr lang="sv-SE" b="0" i="0" dirty="0">
                <a:solidFill>
                  <a:srgbClr val="E8EAED"/>
                </a:solidFill>
                <a:effectLst/>
                <a:latin typeface="Google Sans"/>
              </a:rPr>
              <a:t> by </a:t>
            </a:r>
            <a:r>
              <a:rPr lang="sv-SE" b="0" i="0" dirty="0" err="1">
                <a:solidFill>
                  <a:srgbClr val="E8EAED"/>
                </a:solidFill>
                <a:effectLst/>
                <a:latin typeface="Google Sans"/>
              </a:rPr>
              <a:t>switching</a:t>
            </a:r>
            <a:r>
              <a:rPr lang="sv-SE" b="0" i="0" dirty="0">
                <a:solidFill>
                  <a:srgbClr val="E8EAED"/>
                </a:solidFill>
                <a:effectLst/>
                <a:latin typeface="Google Sans"/>
              </a:rPr>
              <a:t> from gas </a:t>
            </a:r>
            <a:r>
              <a:rPr lang="sv-SE" b="0" i="0" dirty="0" err="1">
                <a:solidFill>
                  <a:srgbClr val="E8EAED"/>
                </a:solidFill>
                <a:effectLst/>
                <a:latin typeface="Google Sans"/>
              </a:rPr>
              <a:t>heating</a:t>
            </a:r>
            <a:r>
              <a:rPr lang="sv-SE" b="0" i="0" dirty="0">
                <a:solidFill>
                  <a:srgbClr val="E8EAED"/>
                </a:solidFill>
                <a:effectLst/>
                <a:latin typeface="Google Sans"/>
              </a:rPr>
              <a:t> to </a:t>
            </a:r>
            <a:r>
              <a:rPr lang="sv-SE" b="0" i="0" dirty="0" err="1">
                <a:solidFill>
                  <a:srgbClr val="E8EAED"/>
                </a:solidFill>
                <a:effectLst/>
                <a:latin typeface="Google Sans"/>
              </a:rPr>
              <a:t>electrical</a:t>
            </a:r>
            <a:r>
              <a:rPr lang="sv-SE" b="0" i="0" dirty="0">
                <a:solidFill>
                  <a:srgbClr val="E8EAED"/>
                </a:solidFill>
                <a:effectLst/>
                <a:latin typeface="Google Sans"/>
              </a:rPr>
              <a:t> </a:t>
            </a:r>
            <a:r>
              <a:rPr lang="sv-SE" b="0" i="0" dirty="0" err="1">
                <a:solidFill>
                  <a:srgbClr val="E8EAED"/>
                </a:solidFill>
                <a:effectLst/>
                <a:latin typeface="Google Sans"/>
              </a:rPr>
              <a:t>heating</a:t>
            </a:r>
            <a:r>
              <a:rPr lang="sv-SE" b="0" i="0" dirty="0">
                <a:solidFill>
                  <a:srgbClr val="E8EAED"/>
                </a:solidFill>
                <a:effectLst/>
                <a:latin typeface="Google Sans"/>
              </a:rPr>
              <a:t>. (</a:t>
            </a:r>
            <a:r>
              <a:rPr lang="sv-SE" b="0" i="0" dirty="0" err="1">
                <a:solidFill>
                  <a:srgbClr val="E8EAED"/>
                </a:solidFill>
                <a:effectLst/>
                <a:latin typeface="Google Sans"/>
              </a:rPr>
              <a:t>This</a:t>
            </a:r>
            <a:r>
              <a:rPr lang="sv-SE" b="0" i="0" dirty="0">
                <a:solidFill>
                  <a:srgbClr val="E8EAED"/>
                </a:solidFill>
                <a:effectLst/>
                <a:latin typeface="Google Sans"/>
              </a:rPr>
              <a:t> </a:t>
            </a:r>
            <a:r>
              <a:rPr lang="sv-SE" b="0" i="0" dirty="0" err="1">
                <a:solidFill>
                  <a:srgbClr val="E8EAED"/>
                </a:solidFill>
                <a:effectLst/>
                <a:latin typeface="Google Sans"/>
              </a:rPr>
              <a:t>also</a:t>
            </a:r>
            <a:r>
              <a:rPr lang="sv-SE" b="0" i="0" dirty="0">
                <a:solidFill>
                  <a:srgbClr val="E8EAED"/>
                </a:solidFill>
                <a:effectLst/>
                <a:latin typeface="Google Sans"/>
              </a:rPr>
              <a:t> </a:t>
            </a:r>
            <a:r>
              <a:rPr lang="sv-SE" b="0" i="0" dirty="0" err="1">
                <a:solidFill>
                  <a:srgbClr val="E8EAED"/>
                </a:solidFill>
                <a:effectLst/>
                <a:latin typeface="Google Sans"/>
              </a:rPr>
              <a:t>showed</a:t>
            </a:r>
            <a:r>
              <a:rPr lang="sv-SE" b="0" i="0" dirty="0">
                <a:solidFill>
                  <a:srgbClr val="E8EAED"/>
                </a:solidFill>
                <a:effectLst/>
                <a:latin typeface="Google Sans"/>
              </a:rPr>
              <a:t> </a:t>
            </a:r>
            <a:r>
              <a:rPr lang="sv-SE" b="0" i="0" dirty="0" err="1">
                <a:solidFill>
                  <a:srgbClr val="E8EAED"/>
                </a:solidFill>
                <a:effectLst/>
                <a:latin typeface="Google Sans"/>
              </a:rPr>
              <a:t>some</a:t>
            </a:r>
            <a:r>
              <a:rPr lang="sv-SE" b="0" i="0" dirty="0">
                <a:solidFill>
                  <a:srgbClr val="E8EAED"/>
                </a:solidFill>
                <a:effectLst/>
                <a:latin typeface="Google Sans"/>
              </a:rPr>
              <a:t> </a:t>
            </a:r>
            <a:r>
              <a:rPr lang="sv-SE" b="0" i="0" dirty="0" err="1">
                <a:solidFill>
                  <a:srgbClr val="E8EAED"/>
                </a:solidFill>
                <a:effectLst/>
                <a:latin typeface="Google Sans"/>
              </a:rPr>
              <a:t>interoperability</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using</a:t>
            </a:r>
            <a:r>
              <a:rPr lang="sv-SE" b="0" i="0" dirty="0">
                <a:solidFill>
                  <a:srgbClr val="E8EAED"/>
                </a:solidFill>
                <a:effectLst/>
                <a:latin typeface="Google Sans"/>
              </a:rPr>
              <a:t> the ELH and the BESS)</a:t>
            </a:r>
          </a:p>
          <a:p>
            <a:pPr marL="171450" indent="-171450">
              <a:buFont typeface="Arial" panose="020B0604020202020204" pitchFamily="34" charset="0"/>
              <a:buChar char="•"/>
            </a:pPr>
            <a:r>
              <a:rPr lang="sv-SE" b="0" i="0" dirty="0">
                <a:solidFill>
                  <a:srgbClr val="E8EAED"/>
                </a:solidFill>
                <a:effectLst/>
                <a:latin typeface="Google Sans"/>
              </a:rPr>
              <a:t>The negative NPV for </a:t>
            </a:r>
            <a:r>
              <a:rPr lang="sv-SE" b="0" i="0" dirty="0" err="1">
                <a:solidFill>
                  <a:srgbClr val="E8EAED"/>
                </a:solidFill>
                <a:effectLst/>
                <a:latin typeface="Google Sans"/>
              </a:rPr>
              <a:t>case</a:t>
            </a:r>
            <a:r>
              <a:rPr lang="sv-SE" b="0" i="0" dirty="0">
                <a:solidFill>
                  <a:srgbClr val="E8EAED"/>
                </a:solidFill>
                <a:effectLst/>
                <a:latin typeface="Google Sans"/>
              </a:rPr>
              <a:t> 2, </a:t>
            </a:r>
            <a:r>
              <a:rPr lang="sv-SE" b="0" i="0" dirty="0" err="1">
                <a:solidFill>
                  <a:srgbClr val="E8EAED"/>
                </a:solidFill>
                <a:effectLst/>
                <a:latin typeface="Google Sans"/>
              </a:rPr>
              <a:t>could</a:t>
            </a:r>
            <a:r>
              <a:rPr lang="sv-SE" b="0" i="0" dirty="0">
                <a:solidFill>
                  <a:srgbClr val="E8EAED"/>
                </a:solidFill>
                <a:effectLst/>
                <a:latin typeface="Google Sans"/>
              </a:rPr>
              <a:t> be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low</a:t>
            </a:r>
            <a:r>
              <a:rPr lang="sv-SE" b="0" i="0" dirty="0">
                <a:solidFill>
                  <a:srgbClr val="E8EAED"/>
                </a:solidFill>
                <a:effectLst/>
                <a:latin typeface="Google Sans"/>
              </a:rPr>
              <a:t> </a:t>
            </a:r>
            <a:r>
              <a:rPr lang="sv-SE" b="0" i="0" dirty="0" err="1">
                <a:solidFill>
                  <a:srgbClr val="E8EAED"/>
                </a:solidFill>
                <a:effectLst/>
                <a:latin typeface="Google Sans"/>
              </a:rPr>
              <a:t>usage</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the BESS </a:t>
            </a:r>
            <a:r>
              <a:rPr lang="sv-SE" b="0" i="0" dirty="0" err="1">
                <a:solidFill>
                  <a:srgbClr val="E8EAED"/>
                </a:solidFill>
                <a:effectLst/>
                <a:latin typeface="Google Sans"/>
              </a:rPr>
              <a:t>due</a:t>
            </a:r>
            <a:r>
              <a:rPr lang="sv-SE" b="0" i="0" dirty="0">
                <a:solidFill>
                  <a:srgbClr val="E8EAED"/>
                </a:solidFill>
                <a:effectLst/>
                <a:latin typeface="Google Sans"/>
              </a:rPr>
              <a:t> to the </a:t>
            </a:r>
            <a:r>
              <a:rPr lang="sv-SE" b="0" i="0" dirty="0" err="1">
                <a:solidFill>
                  <a:srgbClr val="E8EAED"/>
                </a:solidFill>
                <a:effectLst/>
                <a:latin typeface="Google Sans"/>
              </a:rPr>
              <a:t>dispatch</a:t>
            </a:r>
            <a:r>
              <a:rPr lang="sv-SE" b="0" i="0" dirty="0">
                <a:solidFill>
                  <a:srgbClr val="E8EAED"/>
                </a:solidFill>
                <a:effectLst/>
                <a:latin typeface="Google Sans"/>
              </a:rPr>
              <a:t> </a:t>
            </a:r>
            <a:r>
              <a:rPr lang="sv-SE" b="0" i="0" dirty="0" err="1">
                <a:solidFill>
                  <a:srgbClr val="E8EAED"/>
                </a:solidFill>
                <a:effectLst/>
                <a:latin typeface="Google Sans"/>
              </a:rPr>
              <a:t>schedule</a:t>
            </a:r>
            <a:r>
              <a:rPr lang="sv-SE" b="0" i="0" dirty="0">
                <a:solidFill>
                  <a:srgbClr val="E8EAED"/>
                </a:solidFill>
                <a:effectLst/>
                <a:latin typeface="Google Sans"/>
              </a:rPr>
              <a:t> </a:t>
            </a:r>
            <a:r>
              <a:rPr lang="sv-SE" b="0" i="0" dirty="0" err="1">
                <a:solidFill>
                  <a:srgbClr val="E8EAED"/>
                </a:solidFill>
                <a:effectLst/>
                <a:latin typeface="Google Sans"/>
              </a:rPr>
              <a:t>function</a:t>
            </a:r>
            <a:r>
              <a:rPr lang="sv-SE" b="0" i="0" dirty="0">
                <a:solidFill>
                  <a:srgbClr val="E8EAED"/>
                </a:solidFill>
                <a:effectLst/>
                <a:latin typeface="Google Sans"/>
              </a:rPr>
              <a:t>, as </a:t>
            </a:r>
            <a:r>
              <a:rPr lang="sv-SE" b="0" i="0" dirty="0" err="1">
                <a:solidFill>
                  <a:srgbClr val="E8EAED"/>
                </a:solidFill>
                <a:effectLst/>
                <a:latin typeface="Google Sans"/>
              </a:rPr>
              <a:t>that</a:t>
            </a:r>
            <a:r>
              <a:rPr lang="sv-SE" b="0" i="0" dirty="0">
                <a:solidFill>
                  <a:srgbClr val="E8EAED"/>
                </a:solidFill>
                <a:effectLst/>
                <a:latin typeface="Google Sans"/>
              </a:rPr>
              <a:t> </a:t>
            </a:r>
            <a:r>
              <a:rPr lang="sv-SE" b="0" i="0" dirty="0" err="1">
                <a:solidFill>
                  <a:srgbClr val="E8EAED"/>
                </a:solidFill>
                <a:effectLst/>
                <a:latin typeface="Google Sans"/>
              </a:rPr>
              <a:t>one</a:t>
            </a:r>
            <a:r>
              <a:rPr lang="sv-SE" b="0" i="0" dirty="0">
                <a:solidFill>
                  <a:srgbClr val="E8EAED"/>
                </a:solidFill>
                <a:effectLst/>
                <a:latin typeface="Google Sans"/>
              </a:rPr>
              <a:t> </a:t>
            </a:r>
            <a:r>
              <a:rPr lang="sv-SE" b="0" i="0" dirty="0" err="1">
                <a:solidFill>
                  <a:srgbClr val="E8EAED"/>
                </a:solidFill>
                <a:effectLst/>
                <a:latin typeface="Google Sans"/>
              </a:rPr>
              <a:t>was</a:t>
            </a:r>
            <a:r>
              <a:rPr lang="sv-SE" b="0" i="0" dirty="0">
                <a:solidFill>
                  <a:srgbClr val="E8EAED"/>
                </a:solidFill>
                <a:effectLst/>
                <a:latin typeface="Google Sans"/>
              </a:rPr>
              <a:t> </a:t>
            </a:r>
            <a:r>
              <a:rPr lang="sv-SE" b="0" i="0" dirty="0" err="1">
                <a:solidFill>
                  <a:srgbClr val="E8EAED"/>
                </a:solidFill>
                <a:effectLst/>
                <a:latin typeface="Google Sans"/>
              </a:rPr>
              <a:t>simply</a:t>
            </a:r>
            <a:r>
              <a:rPr lang="sv-SE" b="0" i="0" dirty="0">
                <a:solidFill>
                  <a:srgbClr val="E8EAED"/>
                </a:solidFill>
                <a:effectLst/>
                <a:latin typeface="Google Sans"/>
              </a:rPr>
              <a:t> </a:t>
            </a:r>
            <a:r>
              <a:rPr lang="sv-SE" b="0" i="0" dirty="0" err="1">
                <a:solidFill>
                  <a:srgbClr val="E8EAED"/>
                </a:solidFill>
                <a:effectLst/>
                <a:latin typeface="Google Sans"/>
              </a:rPr>
              <a:t>designed</a:t>
            </a:r>
            <a:r>
              <a:rPr lang="sv-SE" b="0" i="0" dirty="0">
                <a:solidFill>
                  <a:srgbClr val="E8EAED"/>
                </a:solidFill>
                <a:effectLst/>
                <a:latin typeface="Google Sans"/>
              </a:rPr>
              <a:t> for </a:t>
            </a:r>
            <a:r>
              <a:rPr lang="sv-SE" b="0" i="0" dirty="0" err="1">
                <a:solidFill>
                  <a:srgbClr val="E8EAED"/>
                </a:solidFill>
                <a:effectLst/>
                <a:latin typeface="Google Sans"/>
              </a:rPr>
              <a:t>energy</a:t>
            </a:r>
            <a:r>
              <a:rPr lang="sv-SE" b="0" i="0" dirty="0">
                <a:solidFill>
                  <a:srgbClr val="E8EAED"/>
                </a:solidFill>
                <a:effectLst/>
                <a:latin typeface="Google Sans"/>
              </a:rPr>
              <a:t> </a:t>
            </a:r>
            <a:r>
              <a:rPr lang="sv-SE" b="0" i="0" dirty="0" err="1">
                <a:solidFill>
                  <a:srgbClr val="E8EAED"/>
                </a:solidFill>
                <a:effectLst/>
                <a:latin typeface="Google Sans"/>
              </a:rPr>
              <a:t>arbritage</a:t>
            </a:r>
            <a:r>
              <a:rPr lang="sv-SE" b="0" i="0" dirty="0">
                <a:solidFill>
                  <a:srgbClr val="E8EAED"/>
                </a:solidFill>
                <a:effectLst/>
                <a:latin typeface="Google Sans"/>
              </a:rPr>
              <a:t> and not </a:t>
            </a:r>
            <a:r>
              <a:rPr lang="sv-SE" b="0" i="0" dirty="0" err="1">
                <a:solidFill>
                  <a:srgbClr val="E8EAED"/>
                </a:solidFill>
                <a:effectLst/>
                <a:latin typeface="Google Sans"/>
              </a:rPr>
              <a:t>peak</a:t>
            </a:r>
            <a:r>
              <a:rPr lang="sv-SE" b="0" i="0" dirty="0">
                <a:solidFill>
                  <a:srgbClr val="E8EAED"/>
                </a:solidFill>
                <a:effectLst/>
                <a:latin typeface="Google Sans"/>
              </a:rPr>
              <a:t> </a:t>
            </a:r>
            <a:r>
              <a:rPr lang="sv-SE" b="0" i="0" dirty="0" err="1">
                <a:solidFill>
                  <a:srgbClr val="E8EAED"/>
                </a:solidFill>
                <a:effectLst/>
                <a:latin typeface="Google Sans"/>
              </a:rPr>
              <a:t>shavings</a:t>
            </a:r>
            <a:r>
              <a:rPr lang="sv-SE" b="0" i="0" dirty="0">
                <a:solidFill>
                  <a:srgbClr val="E8EAED"/>
                </a:solidFill>
                <a:effectLst/>
                <a:latin typeface="Google Sans"/>
              </a:rPr>
              <a:t> leading to an </a:t>
            </a:r>
            <a:r>
              <a:rPr lang="sv-SE" b="0" i="0" dirty="0" err="1">
                <a:solidFill>
                  <a:srgbClr val="E8EAED"/>
                </a:solidFill>
                <a:effectLst/>
                <a:latin typeface="Google Sans"/>
              </a:rPr>
              <a:t>unoptimal</a:t>
            </a:r>
            <a:r>
              <a:rPr lang="sv-SE" b="0" i="0" dirty="0">
                <a:solidFill>
                  <a:srgbClr val="E8EAED"/>
                </a:solidFill>
                <a:effectLst/>
                <a:latin typeface="Google Sans"/>
              </a:rPr>
              <a:t> </a:t>
            </a:r>
            <a:r>
              <a:rPr lang="sv-SE" b="0" i="0" dirty="0" err="1">
                <a:solidFill>
                  <a:srgbClr val="E8EAED"/>
                </a:solidFill>
                <a:effectLst/>
                <a:latin typeface="Google Sans"/>
              </a:rPr>
              <a:t>usage</a:t>
            </a:r>
            <a:r>
              <a:rPr lang="sv-SE" b="0" i="0" dirty="0">
                <a:solidFill>
                  <a:srgbClr val="E8EAED"/>
                </a:solidFill>
                <a:effectLst/>
                <a:latin typeface="Google Sans"/>
              </a:rPr>
              <a:t> </a:t>
            </a:r>
            <a:r>
              <a:rPr lang="sv-SE" b="0" i="0" dirty="0" err="1">
                <a:solidFill>
                  <a:srgbClr val="E8EAED"/>
                </a:solidFill>
                <a:effectLst/>
                <a:latin typeface="Google Sans"/>
              </a:rPr>
              <a:t>of</a:t>
            </a:r>
            <a:r>
              <a:rPr lang="sv-SE" b="0" i="0" dirty="0">
                <a:solidFill>
                  <a:srgbClr val="E8EAED"/>
                </a:solidFill>
                <a:effectLst/>
                <a:latin typeface="Google Sans"/>
              </a:rPr>
              <a:t> the BESS.</a:t>
            </a:r>
          </a:p>
          <a:p>
            <a:pPr marL="171450" indent="-171450">
              <a:buFont typeface="Arial" panose="020B0604020202020204" pitchFamily="34" charset="0"/>
              <a:buChar char="•"/>
            </a:pPr>
            <a:r>
              <a:rPr lang="sv-SE" b="0" i="0" dirty="0">
                <a:solidFill>
                  <a:srgbClr val="E8EAED"/>
                </a:solidFill>
                <a:effectLst/>
                <a:latin typeface="Google Sans"/>
              </a:rPr>
              <a:t>The </a:t>
            </a:r>
            <a:r>
              <a:rPr lang="sv-SE" b="0" i="0" dirty="0" err="1">
                <a:solidFill>
                  <a:srgbClr val="E8EAED"/>
                </a:solidFill>
                <a:effectLst/>
                <a:latin typeface="Google Sans"/>
              </a:rPr>
              <a:t>study</a:t>
            </a:r>
            <a:r>
              <a:rPr lang="sv-SE" b="0" i="0" dirty="0">
                <a:solidFill>
                  <a:srgbClr val="E8EAED"/>
                </a:solidFill>
                <a:effectLst/>
                <a:latin typeface="Google Sans"/>
              </a:rPr>
              <a:t> </a:t>
            </a:r>
            <a:r>
              <a:rPr lang="sv-SE" b="0" i="0" dirty="0" err="1">
                <a:solidFill>
                  <a:srgbClr val="E8EAED"/>
                </a:solidFill>
                <a:effectLst/>
                <a:latin typeface="Google Sans"/>
              </a:rPr>
              <a:t>also</a:t>
            </a:r>
            <a:r>
              <a:rPr lang="sv-SE" b="0" i="0" dirty="0">
                <a:solidFill>
                  <a:srgbClr val="E8EAED"/>
                </a:solidFill>
                <a:effectLst/>
                <a:latin typeface="Google Sans"/>
              </a:rPr>
              <a:t> </a:t>
            </a:r>
            <a:r>
              <a:rPr lang="sv-SE" b="0" i="0" dirty="0" err="1">
                <a:solidFill>
                  <a:srgbClr val="E8EAED"/>
                </a:solidFill>
                <a:effectLst/>
                <a:latin typeface="Google Sans"/>
              </a:rPr>
              <a:t>showed</a:t>
            </a:r>
            <a:r>
              <a:rPr lang="sv-SE" b="0" i="0" dirty="0">
                <a:solidFill>
                  <a:srgbClr val="E8EAED"/>
                </a:solidFill>
                <a:effectLst/>
                <a:latin typeface="Google Sans"/>
              </a:rPr>
              <a:t> </a:t>
            </a:r>
            <a:r>
              <a:rPr lang="sv-SE" b="0" i="0" dirty="0" err="1">
                <a:solidFill>
                  <a:srgbClr val="E8EAED"/>
                </a:solidFill>
                <a:effectLst/>
                <a:latin typeface="Google Sans"/>
              </a:rPr>
              <a:t>widely</a:t>
            </a:r>
            <a:r>
              <a:rPr lang="sv-SE" b="0" i="0" dirty="0">
                <a:solidFill>
                  <a:srgbClr val="E8EAED"/>
                </a:solidFill>
                <a:effectLst/>
                <a:latin typeface="Google Sans"/>
              </a:rPr>
              <a:t> different solutions </a:t>
            </a:r>
            <a:r>
              <a:rPr lang="sv-SE" b="0" i="0" dirty="0" err="1">
                <a:solidFill>
                  <a:srgbClr val="E8EAED"/>
                </a:solidFill>
                <a:effectLst/>
                <a:latin typeface="Google Sans"/>
              </a:rPr>
              <a:t>depending</a:t>
            </a:r>
            <a:r>
              <a:rPr lang="sv-SE" b="0" i="0" dirty="0">
                <a:solidFill>
                  <a:srgbClr val="E8EAED"/>
                </a:solidFill>
                <a:effectLst/>
                <a:latin typeface="Google Sans"/>
              </a:rPr>
              <a:t> </a:t>
            </a:r>
            <a:r>
              <a:rPr lang="sv-SE" b="0" i="0" dirty="0" err="1">
                <a:solidFill>
                  <a:srgbClr val="E8EAED"/>
                </a:solidFill>
                <a:effectLst/>
                <a:latin typeface="Google Sans"/>
              </a:rPr>
              <a:t>when</a:t>
            </a:r>
            <a:r>
              <a:rPr lang="sv-SE" b="0" i="0" dirty="0">
                <a:solidFill>
                  <a:srgbClr val="E8EAED"/>
                </a:solidFill>
                <a:effectLst/>
                <a:latin typeface="Google Sans"/>
              </a:rPr>
              <a:t> </a:t>
            </a:r>
            <a:r>
              <a:rPr lang="sv-SE" b="0" i="0" dirty="0" err="1">
                <a:solidFill>
                  <a:srgbClr val="E8EAED"/>
                </a:solidFill>
                <a:effectLst/>
                <a:latin typeface="Google Sans"/>
              </a:rPr>
              <a:t>optimzing</a:t>
            </a:r>
            <a:r>
              <a:rPr lang="sv-SE" b="0" i="0" dirty="0">
                <a:solidFill>
                  <a:srgbClr val="E8EAED"/>
                </a:solidFill>
                <a:effectLst/>
                <a:latin typeface="Google Sans"/>
              </a:rPr>
              <a:t> for NPV or LCOS, and </a:t>
            </a:r>
            <a:r>
              <a:rPr lang="sv-SE" b="0" i="0" dirty="0" err="1">
                <a:solidFill>
                  <a:srgbClr val="E8EAED"/>
                </a:solidFill>
                <a:effectLst/>
                <a:latin typeface="Google Sans"/>
              </a:rPr>
              <a:t>therefore</a:t>
            </a:r>
            <a:r>
              <a:rPr lang="sv-SE" b="0" i="0" dirty="0">
                <a:solidFill>
                  <a:srgbClr val="E8EAED"/>
                </a:solidFill>
                <a:effectLst/>
                <a:latin typeface="Google Sans"/>
              </a:rPr>
              <a:t> it is </a:t>
            </a:r>
            <a:r>
              <a:rPr lang="sv-SE" b="0" i="0" dirty="0" err="1">
                <a:solidFill>
                  <a:srgbClr val="E8EAED"/>
                </a:solidFill>
                <a:effectLst/>
                <a:latin typeface="Google Sans"/>
              </a:rPr>
              <a:t>important</a:t>
            </a:r>
            <a:r>
              <a:rPr lang="sv-SE" b="0" i="0" dirty="0">
                <a:solidFill>
                  <a:srgbClr val="E8EAED"/>
                </a:solidFill>
                <a:effectLst/>
                <a:latin typeface="Google Sans"/>
              </a:rPr>
              <a:t> </a:t>
            </a:r>
            <a:r>
              <a:rPr lang="sv-SE" b="0" i="0" dirty="0" err="1">
                <a:solidFill>
                  <a:srgbClr val="E8EAED"/>
                </a:solidFill>
                <a:effectLst/>
                <a:latin typeface="Google Sans"/>
              </a:rPr>
              <a:t>decide</a:t>
            </a:r>
            <a:r>
              <a:rPr lang="sv-SE" b="0" i="0" dirty="0">
                <a:solidFill>
                  <a:srgbClr val="E8EAED"/>
                </a:solidFill>
                <a:effectLst/>
                <a:latin typeface="Google Sans"/>
              </a:rPr>
              <a:t> </a:t>
            </a:r>
            <a:r>
              <a:rPr lang="sv-SE" b="0" i="0" dirty="0" err="1">
                <a:solidFill>
                  <a:srgbClr val="E8EAED"/>
                </a:solidFill>
                <a:effectLst/>
                <a:latin typeface="Google Sans"/>
              </a:rPr>
              <a:t>beforehand</a:t>
            </a:r>
            <a:r>
              <a:rPr lang="sv-SE" b="0" i="0" dirty="0">
                <a:solidFill>
                  <a:srgbClr val="E8EAED"/>
                </a:solidFill>
                <a:effectLst/>
                <a:latin typeface="Google Sans"/>
              </a:rPr>
              <a:t> from the </a:t>
            </a:r>
            <a:r>
              <a:rPr lang="sv-SE" b="0" i="0" dirty="0" err="1">
                <a:solidFill>
                  <a:srgbClr val="E8EAED"/>
                </a:solidFill>
                <a:effectLst/>
                <a:latin typeface="Google Sans"/>
              </a:rPr>
              <a:t>third</a:t>
            </a:r>
            <a:r>
              <a:rPr lang="sv-SE" b="0" i="0" dirty="0">
                <a:solidFill>
                  <a:srgbClr val="E8EAED"/>
                </a:solidFill>
                <a:effectLst/>
                <a:latin typeface="Google Sans"/>
              </a:rPr>
              <a:t> party </a:t>
            </a:r>
            <a:r>
              <a:rPr lang="sv-SE" b="0" i="0" dirty="0" err="1">
                <a:solidFill>
                  <a:srgbClr val="E8EAED"/>
                </a:solidFill>
                <a:effectLst/>
                <a:latin typeface="Google Sans"/>
              </a:rPr>
              <a:t>develpors</a:t>
            </a:r>
            <a:r>
              <a:rPr lang="sv-SE" b="0" i="0" dirty="0">
                <a:solidFill>
                  <a:srgbClr val="E8EAED"/>
                </a:solidFill>
                <a:effectLst/>
                <a:latin typeface="Google Sans"/>
              </a:rPr>
              <a:t> </a:t>
            </a:r>
            <a:r>
              <a:rPr lang="sv-SE" b="0" i="0" dirty="0" err="1">
                <a:solidFill>
                  <a:srgbClr val="E8EAED"/>
                </a:solidFill>
                <a:effectLst/>
                <a:latin typeface="Google Sans"/>
              </a:rPr>
              <a:t>prespective</a:t>
            </a:r>
            <a:r>
              <a:rPr lang="sv-SE" b="0" i="0" dirty="0">
                <a:solidFill>
                  <a:srgbClr val="E8EAED"/>
                </a:solidFill>
                <a:effectLst/>
                <a:latin typeface="Google Sans"/>
              </a:rPr>
              <a:t> </a:t>
            </a:r>
            <a:r>
              <a:rPr lang="sv-SE" b="0" i="0" dirty="0" err="1">
                <a:solidFill>
                  <a:srgbClr val="E8EAED"/>
                </a:solidFill>
                <a:effectLst/>
                <a:latin typeface="Google Sans"/>
              </a:rPr>
              <a:t>which</a:t>
            </a:r>
            <a:r>
              <a:rPr lang="sv-SE" b="0" i="0" dirty="0">
                <a:solidFill>
                  <a:srgbClr val="E8EAED"/>
                </a:solidFill>
                <a:effectLst/>
                <a:latin typeface="Google Sans"/>
              </a:rPr>
              <a:t> </a:t>
            </a:r>
            <a:r>
              <a:rPr lang="sv-SE" b="0" i="0" dirty="0" err="1">
                <a:solidFill>
                  <a:srgbClr val="E8EAED"/>
                </a:solidFill>
                <a:effectLst/>
                <a:latin typeface="Google Sans"/>
              </a:rPr>
              <a:t>optimization</a:t>
            </a:r>
            <a:r>
              <a:rPr lang="sv-SE" b="0" i="0" dirty="0">
                <a:solidFill>
                  <a:srgbClr val="E8EAED"/>
                </a:solidFill>
                <a:effectLst/>
                <a:latin typeface="Google Sans"/>
              </a:rPr>
              <a:t> parameters </a:t>
            </a:r>
            <a:r>
              <a:rPr lang="sv-SE" b="0" i="0" dirty="0" err="1">
                <a:solidFill>
                  <a:srgbClr val="E8EAED"/>
                </a:solidFill>
                <a:effectLst/>
                <a:latin typeface="Google Sans"/>
              </a:rPr>
              <a:t>that</a:t>
            </a:r>
            <a:r>
              <a:rPr lang="sv-SE" b="0" i="0" dirty="0">
                <a:solidFill>
                  <a:srgbClr val="E8EAED"/>
                </a:solidFill>
                <a:effectLst/>
                <a:latin typeface="Google Sans"/>
              </a:rPr>
              <a:t> is </a:t>
            </a:r>
            <a:r>
              <a:rPr lang="sv-SE" b="0" i="0" dirty="0" err="1">
                <a:solidFill>
                  <a:srgbClr val="E8EAED"/>
                </a:solidFill>
                <a:effectLst/>
                <a:latin typeface="Google Sans"/>
              </a:rPr>
              <a:t>of</a:t>
            </a:r>
            <a:r>
              <a:rPr lang="sv-SE" b="0" i="0" dirty="0">
                <a:solidFill>
                  <a:srgbClr val="E8EAED"/>
                </a:solidFill>
                <a:effectLst/>
                <a:latin typeface="Google Sans"/>
              </a:rPr>
              <a:t> </a:t>
            </a:r>
            <a:r>
              <a:rPr lang="sv-SE" b="0" i="0" dirty="0" err="1">
                <a:solidFill>
                  <a:srgbClr val="E8EAED"/>
                </a:solidFill>
                <a:effectLst/>
                <a:latin typeface="Google Sans"/>
              </a:rPr>
              <a:t>greatest</a:t>
            </a:r>
            <a:r>
              <a:rPr lang="sv-SE" b="0" i="0" dirty="0">
                <a:solidFill>
                  <a:srgbClr val="E8EAED"/>
                </a:solidFill>
                <a:effectLst/>
                <a:latin typeface="Google Sans"/>
              </a:rPr>
              <a:t> </a:t>
            </a:r>
            <a:r>
              <a:rPr lang="sv-SE" b="0" i="0" dirty="0" err="1">
                <a:solidFill>
                  <a:srgbClr val="E8EAED"/>
                </a:solidFill>
                <a:effectLst/>
                <a:latin typeface="Google Sans"/>
              </a:rPr>
              <a:t>importance</a:t>
            </a:r>
            <a:r>
              <a:rPr lang="sv-SE" b="0" i="0" dirty="0">
                <a:solidFill>
                  <a:srgbClr val="E8EAED"/>
                </a:solidFill>
                <a:effectLst/>
                <a:latin typeface="Google Sans"/>
              </a:rPr>
              <a:t>.</a:t>
            </a:r>
          </a:p>
          <a:p>
            <a:pPr marL="171450" indent="-171450">
              <a:buFont typeface="Arial" panose="020B0604020202020204" pitchFamily="34" charset="0"/>
              <a:buChar char="•"/>
            </a:pPr>
            <a:endParaRPr lang="sv-SE" b="0" i="0" dirty="0">
              <a:solidFill>
                <a:srgbClr val="E8EAED"/>
              </a:solidFill>
              <a:effectLst/>
              <a:latin typeface="Google Sans"/>
            </a:endParaRPr>
          </a:p>
          <a:p>
            <a:endParaRPr lang="sv-SE" dirty="0"/>
          </a:p>
          <a:p>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i="0" dirty="0" err="1">
                <a:solidFill>
                  <a:srgbClr val="E8EAED"/>
                </a:solidFill>
                <a:effectLst/>
                <a:latin typeface="Google Sans"/>
              </a:rPr>
              <a:t>interoperability</a:t>
            </a:r>
            <a:r>
              <a:rPr lang="sv-SE" dirty="0"/>
              <a:t> </a:t>
            </a:r>
            <a:r>
              <a:rPr lang="sv-SE" dirty="0" err="1"/>
              <a:t>of</a:t>
            </a:r>
            <a:r>
              <a:rPr lang="sv-SE" dirty="0"/>
              <a:t> </a:t>
            </a:r>
            <a:r>
              <a:rPr lang="sv-SE" dirty="0" err="1"/>
              <a:t>using</a:t>
            </a:r>
            <a:r>
              <a:rPr lang="sv-SE" dirty="0"/>
              <a:t> ELH and the </a:t>
            </a:r>
            <a:r>
              <a:rPr lang="sv-SE" dirty="0" err="1"/>
              <a:t>storage</a:t>
            </a:r>
            <a:r>
              <a:rPr lang="sv-SE" dirty="0"/>
              <a:t>???</a:t>
            </a:r>
          </a:p>
          <a:p>
            <a:endParaRPr lang="sv-SE" dirty="0"/>
          </a:p>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26</a:t>
            </a:fld>
            <a:endParaRPr lang="en-US"/>
          </a:p>
        </p:txBody>
      </p:sp>
    </p:spTree>
    <p:extLst>
      <p:ext uri="{BB962C8B-B14F-4D97-AF65-F5344CB8AC3E}">
        <p14:creationId xmlns:p14="http://schemas.microsoft.com/office/powerpoint/2010/main" val="1361553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Meta heuristic algorithms can be used for optimal sizing of energy storage when optimizing for both capacity and power </a:t>
            </a:r>
          </a:p>
          <a:p>
            <a:endParaRPr lang="en-US" noProof="0" dirty="0"/>
          </a:p>
          <a:p>
            <a:r>
              <a:rPr lang="en-US" noProof="0" dirty="0"/>
              <a:t>GA is faster and get more useful results than FF, as the FF gets stuck in local optimums and therefor the GA is more applicable tool to stated problem</a:t>
            </a:r>
          </a:p>
          <a:p>
            <a:endParaRPr lang="en-US" noProof="0" dirty="0"/>
          </a:p>
          <a:p>
            <a:r>
              <a:rPr lang="en-US" noProof="0" dirty="0"/>
              <a:t>Focus on the algorithms and their use case </a:t>
            </a:r>
            <a:r>
              <a:rPr lang="en-US" noProof="0" dirty="0" err="1"/>
              <a:t>etc</a:t>
            </a:r>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27</a:t>
            </a:fld>
            <a:endParaRPr lang="en-US"/>
          </a:p>
        </p:txBody>
      </p:sp>
    </p:spTree>
    <p:extLst>
      <p:ext uri="{BB962C8B-B14F-4D97-AF65-F5344CB8AC3E}">
        <p14:creationId xmlns:p14="http://schemas.microsoft.com/office/powerpoint/2010/main" val="605907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28</a:t>
            </a:fld>
            <a:endParaRPr lang="en-US"/>
          </a:p>
        </p:txBody>
      </p:sp>
    </p:spTree>
    <p:extLst>
      <p:ext uri="{BB962C8B-B14F-4D97-AF65-F5344CB8AC3E}">
        <p14:creationId xmlns:p14="http://schemas.microsoft.com/office/powerpoint/2010/main" val="222685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NPV: Depends on CAPEX, Cash inflows and outflows and lastly the discount rate</a:t>
            </a:r>
          </a:p>
          <a:p>
            <a:r>
              <a:rPr lang="en-US" dirty="0"/>
              <a:t>Used to determine the current value of all future cashflows including the initial investment (CAPEX)</a:t>
            </a:r>
          </a:p>
          <a:p>
            <a:endParaRPr lang="en-US" dirty="0"/>
          </a:p>
          <a:p>
            <a:r>
              <a:rPr lang="en-US" dirty="0"/>
              <a:t>Bullets points explain the NPV</a:t>
            </a:r>
          </a:p>
          <a:p>
            <a:r>
              <a:rPr lang="en-US" dirty="0"/>
              <a:t>Why use NPV?</a:t>
            </a:r>
          </a:p>
          <a:p>
            <a:endParaRPr lang="en-US" dirty="0"/>
          </a:p>
          <a:p>
            <a:r>
              <a:rPr lang="en-US" dirty="0"/>
              <a:t>Equations for </a:t>
            </a:r>
            <a:r>
              <a:rPr lang="en-US" dirty="0" err="1"/>
              <a:t>npv</a:t>
            </a:r>
            <a:r>
              <a:rPr lang="en-US" dirty="0"/>
              <a:t> in end of presentation</a:t>
            </a:r>
          </a:p>
        </p:txBody>
      </p:sp>
      <p:sp>
        <p:nvSpPr>
          <p:cNvPr id="4" name="Slide Number Placeholder 3"/>
          <p:cNvSpPr>
            <a:spLocks noGrp="1"/>
          </p:cNvSpPr>
          <p:nvPr>
            <p:ph type="sldNum" sz="quarter" idx="5"/>
          </p:nvPr>
        </p:nvSpPr>
        <p:spPr/>
        <p:txBody>
          <a:bodyPr/>
          <a:lstStyle/>
          <a:p>
            <a:fld id="{0E7AF8A4-0F16-4F2D-A412-EF2F21A1B235}" type="slidenum">
              <a:rPr lang="en-US" smtClean="0"/>
              <a:t>30</a:t>
            </a:fld>
            <a:endParaRPr lang="en-US"/>
          </a:p>
        </p:txBody>
      </p:sp>
    </p:spTree>
    <p:extLst>
      <p:ext uri="{BB962C8B-B14F-4D97-AF65-F5344CB8AC3E}">
        <p14:creationId xmlns:p14="http://schemas.microsoft.com/office/powerpoint/2010/main" val="3752388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future electricity market is heading to add more variable carbon free sources to be included into the electricity system, such as wind and solar. Problems such as power stability and fluctuating energy prices emerge.</a:t>
            </a:r>
          </a:p>
          <a:p>
            <a:r>
              <a:rPr lang="en-US" dirty="0"/>
              <a:t>Energy storage can be a part of the solution, but they can also be used for monetary value from the electricity market by energy arbitrage or peak shaving. The problem that then arise is how to choose the optimal size for the energy storage system.</a:t>
            </a:r>
          </a:p>
          <a:p>
            <a:endParaRPr lang="en-US" dirty="0"/>
          </a:p>
          <a:p>
            <a:r>
              <a:rPr lang="en-US" dirty="0"/>
              <a:t>therefore, this study will investigate state of the art techniques for optimal sizing of energy storage systems with a literature study, and thereafter apply these techniques to a case study</a:t>
            </a:r>
          </a:p>
        </p:txBody>
      </p:sp>
      <p:sp>
        <p:nvSpPr>
          <p:cNvPr id="4" name="Slide Number Placeholder 3"/>
          <p:cNvSpPr>
            <a:spLocks noGrp="1"/>
          </p:cNvSpPr>
          <p:nvPr>
            <p:ph type="sldNum" sz="quarter" idx="5"/>
          </p:nvPr>
        </p:nvSpPr>
        <p:spPr/>
        <p:txBody>
          <a:bodyPr/>
          <a:lstStyle/>
          <a:p>
            <a:fld id="{0E7AF8A4-0F16-4F2D-A412-EF2F21A1B235}" type="slidenum">
              <a:rPr lang="en-US" smtClean="0"/>
              <a:t>3</a:t>
            </a:fld>
            <a:endParaRPr lang="en-US"/>
          </a:p>
        </p:txBody>
      </p:sp>
    </p:spTree>
    <p:extLst>
      <p:ext uri="{BB962C8B-B14F-4D97-AF65-F5344CB8AC3E}">
        <p14:creationId xmlns:p14="http://schemas.microsoft.com/office/powerpoint/2010/main" val="1135835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33</a:t>
            </a:fld>
            <a:endParaRPr lang="en-US"/>
          </a:p>
        </p:txBody>
      </p:sp>
    </p:spTree>
    <p:extLst>
      <p:ext uri="{BB962C8B-B14F-4D97-AF65-F5344CB8AC3E}">
        <p14:creationId xmlns:p14="http://schemas.microsoft.com/office/powerpoint/2010/main" val="4051418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34</a:t>
            </a:fld>
            <a:endParaRPr lang="en-US"/>
          </a:p>
        </p:txBody>
      </p:sp>
    </p:spTree>
    <p:extLst>
      <p:ext uri="{BB962C8B-B14F-4D97-AF65-F5344CB8AC3E}">
        <p14:creationId xmlns:p14="http://schemas.microsoft.com/office/powerpoint/2010/main" val="2866164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35</a:t>
            </a:fld>
            <a:endParaRPr lang="en-US"/>
          </a:p>
        </p:txBody>
      </p:sp>
    </p:spTree>
    <p:extLst>
      <p:ext uri="{BB962C8B-B14F-4D97-AF65-F5344CB8AC3E}">
        <p14:creationId xmlns:p14="http://schemas.microsoft.com/office/powerpoint/2010/main" val="1709022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36</a:t>
            </a:fld>
            <a:endParaRPr lang="en-US"/>
          </a:p>
        </p:txBody>
      </p:sp>
    </p:spTree>
    <p:extLst>
      <p:ext uri="{BB962C8B-B14F-4D97-AF65-F5344CB8AC3E}">
        <p14:creationId xmlns:p14="http://schemas.microsoft.com/office/powerpoint/2010/main" val="1065251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37</a:t>
            </a:fld>
            <a:endParaRPr lang="en-US"/>
          </a:p>
        </p:txBody>
      </p:sp>
    </p:spTree>
    <p:extLst>
      <p:ext uri="{BB962C8B-B14F-4D97-AF65-F5344CB8AC3E}">
        <p14:creationId xmlns:p14="http://schemas.microsoft.com/office/powerpoint/2010/main" val="100457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38</a:t>
            </a:fld>
            <a:endParaRPr lang="en-US"/>
          </a:p>
        </p:txBody>
      </p:sp>
    </p:spTree>
    <p:extLst>
      <p:ext uri="{BB962C8B-B14F-4D97-AF65-F5344CB8AC3E}">
        <p14:creationId xmlns:p14="http://schemas.microsoft.com/office/powerpoint/2010/main" val="379175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Energy arbitrage and Peak shaving: Two different methods to obtain monetary value or save money from the electricity market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Energy arbitrage is to buy and sell electricity at different prices and profiting on the price difference.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Peak shaving is referencing to over a set timespan lower the maximum power peak usage to reduce cost.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Optimization Algorithm: Maximizing or minimizing a specific parameter by changing inputs from a search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39</a:t>
            </a:fld>
            <a:endParaRPr lang="en-US"/>
          </a:p>
        </p:txBody>
      </p:sp>
    </p:spTree>
    <p:extLst>
      <p:ext uri="{BB962C8B-B14F-4D97-AF65-F5344CB8AC3E}">
        <p14:creationId xmlns:p14="http://schemas.microsoft.com/office/powerpoint/2010/main" val="921905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E7AF8A4-0F16-4F2D-A412-EF2F21A1B235}" type="slidenum">
              <a:rPr lang="en-US" smtClean="0"/>
              <a:t>40</a:t>
            </a:fld>
            <a:endParaRPr lang="en-US"/>
          </a:p>
        </p:txBody>
      </p:sp>
    </p:spTree>
    <p:extLst>
      <p:ext uri="{BB962C8B-B14F-4D97-AF65-F5344CB8AC3E}">
        <p14:creationId xmlns:p14="http://schemas.microsoft.com/office/powerpoint/2010/main" val="80149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thesis started of with a literature study, which goal was to find the state-of-the-art techniques for optimal sizing of energy storage.</a:t>
            </a:r>
          </a:p>
          <a:p>
            <a:pPr marL="171450" indent="-171450">
              <a:buFont typeface="Arial" panose="020B0604020202020204" pitchFamily="34" charset="0"/>
              <a:buChar char="•"/>
            </a:pPr>
            <a:r>
              <a:rPr lang="en-US" dirty="0"/>
              <a:t>The literature study looked at how the methods and techniques have changed during the years in this research field</a:t>
            </a:r>
          </a:p>
          <a:p>
            <a:pPr marL="171450" indent="-171450">
              <a:buFont typeface="Arial" panose="020B0604020202020204" pitchFamily="34" charset="0"/>
              <a:buChar char="•"/>
            </a:pPr>
            <a:r>
              <a:rPr lang="en-US" dirty="0"/>
              <a:t>It started with the use of Multi-pass dynamic programming to solve the problem regarding optimal size for energy storage.</a:t>
            </a:r>
          </a:p>
          <a:p>
            <a:pPr marL="171450" indent="-171450">
              <a:buFont typeface="Arial" panose="020B0604020202020204" pitchFamily="34" charset="0"/>
              <a:buChar char="•"/>
            </a:pPr>
            <a:r>
              <a:rPr lang="en-US" dirty="0"/>
              <a:t>Thereafter meta heuristic algorithms were started to be used, with the Genetic algorithm being used a lot. Many different other meta-heuristic algorithms such as particle swarm optimization and firefly optimization have been used as well. </a:t>
            </a:r>
          </a:p>
          <a:p>
            <a:pPr marL="171450" indent="-171450">
              <a:buFont typeface="Arial" panose="020B0604020202020204" pitchFamily="34" charset="0"/>
              <a:buChar char="•"/>
            </a:pPr>
            <a:r>
              <a:rPr lang="en-US" dirty="0"/>
              <a:t>Thereafter studies comparing different meta-heuristic algorithms to each other have been used to find the optimal size of energy storage size and see which ones are most effective.</a:t>
            </a:r>
          </a:p>
          <a:p>
            <a:pPr marL="171450" indent="-171450">
              <a:buFont typeface="Arial" panose="020B0604020202020204" pitchFamily="34" charset="0"/>
              <a:buChar char="•"/>
            </a:pPr>
            <a:r>
              <a:rPr lang="en-US" dirty="0"/>
              <a:t>However, Most studies focused only on optimizing for energy storage capacity and not both energy storage capacity and power output </a:t>
            </a:r>
            <a:r>
              <a:rPr lang="en-US" dirty="0" err="1"/>
              <a:t>aswell</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From the literature study GA and FF algorithm was found to be of most interest to compare for the problem regarding optimal sizing for energy storage.</a:t>
            </a:r>
          </a:p>
          <a:p>
            <a:endParaRPr lang="en-US" dirty="0"/>
          </a:p>
          <a:p>
            <a:endParaRPr lang="en-US" dirty="0"/>
          </a:p>
          <a:p>
            <a:r>
              <a:rPr lang="en-US" dirty="0"/>
              <a:t>Shortly present what the literature study found. </a:t>
            </a:r>
          </a:p>
          <a:p>
            <a:r>
              <a:rPr lang="en-US" dirty="0"/>
              <a:t>Starting with multi pass programing</a:t>
            </a:r>
          </a:p>
          <a:p>
            <a:r>
              <a:rPr lang="en-US" dirty="0"/>
              <a:t>Then more and more meta-heuristic algorithms are started to be used</a:t>
            </a:r>
          </a:p>
          <a:p>
            <a:r>
              <a:rPr lang="en-US" dirty="0"/>
              <a:t>Then they are starting to compare them to each other</a:t>
            </a:r>
          </a:p>
          <a:p>
            <a:r>
              <a:rPr lang="en-US" dirty="0"/>
              <a:t>But GA have been used for a long time and is still seen as a viable option</a:t>
            </a:r>
          </a:p>
          <a:p>
            <a:r>
              <a:rPr lang="en-US" dirty="0"/>
              <a:t>FF was seen as one of the more effective one when Khan.et.al compared 6 different algorithms.</a:t>
            </a:r>
          </a:p>
          <a:p>
            <a:r>
              <a:rPr lang="en-US" dirty="0"/>
              <a:t>Most studies focused only on energy capacity not power capacity.</a:t>
            </a:r>
          </a:p>
          <a:p>
            <a:r>
              <a:rPr lang="en-US" dirty="0"/>
              <a:t>FF and GA was chosen to be looked more into as they were seen as state of the art</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4</a:t>
            </a:fld>
            <a:endParaRPr lang="en-US"/>
          </a:p>
        </p:txBody>
      </p:sp>
    </p:spTree>
    <p:extLst>
      <p:ext uri="{BB962C8B-B14F-4D97-AF65-F5344CB8AC3E}">
        <p14:creationId xmlns:p14="http://schemas.microsoft.com/office/powerpoint/2010/main" val="293026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meta </a:t>
            </a:r>
            <a:r>
              <a:rPr lang="en-US" dirty="0" err="1"/>
              <a:t>huristic</a:t>
            </a:r>
            <a:r>
              <a:rPr lang="en-US" dirty="0"/>
              <a:t> algorithms were found to be one of the main techniques used in this research field. </a:t>
            </a:r>
          </a:p>
          <a:p>
            <a:r>
              <a:rPr lang="en-US" dirty="0"/>
              <a:t>A meta heuristic algorithm, is an optimization method that can be applied to many different problems, hence the “meta” part of the name. Heuristic means to discover, and for these algorithms means a method to use stochastic measures combined with other techniques to find the optimal solution.</a:t>
            </a:r>
          </a:p>
          <a:p>
            <a:r>
              <a:rPr lang="en-US" dirty="0"/>
              <a:t>This leads to low computational times but can’t guarantee to find the exact best solution for a problem.</a:t>
            </a:r>
          </a:p>
          <a:p>
            <a:r>
              <a:rPr lang="en-US" dirty="0"/>
              <a:t>But that is a tradeoff worth doing to reduce optimization times.</a:t>
            </a:r>
          </a:p>
          <a:p>
            <a:r>
              <a:rPr lang="en-US" dirty="0"/>
              <a:t>Is used in computational problems where linear methods would lead to extreme computational times.</a:t>
            </a:r>
          </a:p>
          <a:p>
            <a:r>
              <a:rPr lang="en-US" dirty="0"/>
              <a:t>They use a fitness function to determine how effective a solution is and is used to compare different solutions to a problem to each other.</a:t>
            </a:r>
          </a:p>
        </p:txBody>
      </p:sp>
      <p:sp>
        <p:nvSpPr>
          <p:cNvPr id="4" name="Slide Number Placeholder 3"/>
          <p:cNvSpPr>
            <a:spLocks noGrp="1"/>
          </p:cNvSpPr>
          <p:nvPr>
            <p:ph type="sldNum" sz="quarter" idx="5"/>
          </p:nvPr>
        </p:nvSpPr>
        <p:spPr/>
        <p:txBody>
          <a:bodyPr/>
          <a:lstStyle/>
          <a:p>
            <a:fld id="{0E7AF8A4-0F16-4F2D-A412-EF2F21A1B235}" type="slidenum">
              <a:rPr lang="en-US" smtClean="0"/>
              <a:t>5</a:t>
            </a:fld>
            <a:endParaRPr lang="en-US"/>
          </a:p>
        </p:txBody>
      </p:sp>
    </p:spTree>
    <p:extLst>
      <p:ext uri="{BB962C8B-B14F-4D97-AF65-F5344CB8AC3E}">
        <p14:creationId xmlns:p14="http://schemas.microsoft.com/office/powerpoint/2010/main" val="133555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objective of this study was to firstly investigate what different state of the art techniques that exist and have been used to find optimal energy storage size. Thereafter apply some of these techniques to a case study to see their effectiveness for finding both optimal capacity and power and compare the results between them. The chosen techniques were genetic algorithm and Firefly optimization, due to their effectiveness in other studies to find the optimal capacity.</a:t>
            </a:r>
          </a:p>
          <a:p>
            <a:endParaRPr lang="en-US" dirty="0"/>
          </a:p>
          <a:p>
            <a:r>
              <a:rPr lang="en-US" dirty="0"/>
              <a:t>The following research questions are to be answered.</a:t>
            </a:r>
          </a:p>
          <a:p>
            <a:pPr marL="171450" indent="-171450">
              <a:buFont typeface="Arial" panose="020B0604020202020204" pitchFamily="34" charset="0"/>
              <a:buChar char="•"/>
            </a:pPr>
            <a:r>
              <a:rPr lang="en-US" dirty="0"/>
              <a:t>What difference and similarities can be found when comparing GA and FF when applied to a case study?</a:t>
            </a:r>
          </a:p>
          <a:p>
            <a:pPr marL="628650" lvl="1" indent="-171450">
              <a:buFont typeface="Arial" panose="020B0604020202020204" pitchFamily="34" charset="0"/>
              <a:buChar char="•"/>
            </a:pPr>
            <a:r>
              <a:rPr lang="en-US" dirty="0"/>
              <a:t>Which is most effective in finding converging results?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gives overall best result for the given case study?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is most time effective?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6</a:t>
            </a:fld>
            <a:endParaRPr lang="en-US"/>
          </a:p>
        </p:txBody>
      </p:sp>
    </p:spTree>
    <p:extLst>
      <p:ext uri="{BB962C8B-B14F-4D97-AF65-F5344CB8AC3E}">
        <p14:creationId xmlns:p14="http://schemas.microsoft.com/office/powerpoint/2010/main" val="18865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methodology for the case study</a:t>
            </a:r>
          </a:p>
          <a:p>
            <a:r>
              <a:rPr lang="en-US" dirty="0"/>
              <a:t>Were to split it into 3 different cases, looking to optimize for either Levelized cost of storage or Net present value</a:t>
            </a:r>
          </a:p>
          <a:p>
            <a:r>
              <a:rPr lang="en-US" dirty="0"/>
              <a:t>Each algorithm were tested using different number of iterations.</a:t>
            </a:r>
          </a:p>
          <a:p>
            <a:r>
              <a:rPr lang="en-US" dirty="0"/>
              <a:t>Each algorithms were also run for 10 times for each number of iteration to find the standard deviation between the results.</a:t>
            </a:r>
          </a:p>
          <a:p>
            <a:endParaRPr lang="en-US" dirty="0"/>
          </a:p>
        </p:txBody>
      </p:sp>
      <p:sp>
        <p:nvSpPr>
          <p:cNvPr id="4" name="Slide Number Placeholder 3"/>
          <p:cNvSpPr>
            <a:spLocks noGrp="1"/>
          </p:cNvSpPr>
          <p:nvPr>
            <p:ph type="sldNum" sz="quarter" idx="5"/>
          </p:nvPr>
        </p:nvSpPr>
        <p:spPr/>
        <p:txBody>
          <a:bodyPr/>
          <a:lstStyle/>
          <a:p>
            <a:fld id="{0E7AF8A4-0F16-4F2D-A412-EF2F21A1B235}" type="slidenum">
              <a:rPr lang="en-US" smtClean="0"/>
              <a:t>7</a:t>
            </a:fld>
            <a:endParaRPr lang="en-US"/>
          </a:p>
        </p:txBody>
      </p:sp>
    </p:spTree>
    <p:extLst>
      <p:ext uri="{BB962C8B-B14F-4D97-AF65-F5344CB8AC3E}">
        <p14:creationId xmlns:p14="http://schemas.microsoft.com/office/powerpoint/2010/main" val="39576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main ide for the cases study, is from a third-party developer. Looking to gain monetary value of installing a BESS for energy arbitrage and peak shaving.  By being a middleman between the user and the electricity grid.</a:t>
            </a:r>
          </a:p>
          <a:p>
            <a:r>
              <a:rPr lang="en-US" noProof="0" dirty="0"/>
              <a:t>For the three cases the first one is a base case where no installment of a BESS or electrical heater to be used for comparison.</a:t>
            </a:r>
          </a:p>
          <a:p>
            <a:r>
              <a:rPr lang="en-US" noProof="0" dirty="0"/>
              <a:t>Case 2 optimized the size of a BESS that was installed, to be used for energy </a:t>
            </a:r>
            <a:r>
              <a:rPr lang="en-US" noProof="0" dirty="0" err="1"/>
              <a:t>arbritga</a:t>
            </a:r>
            <a:r>
              <a:rPr lang="en-US" noProof="0" dirty="0"/>
              <a:t> and peak shaving from an electricity load demand from a user</a:t>
            </a:r>
          </a:p>
          <a:p>
            <a:r>
              <a:rPr lang="en-US" noProof="0" dirty="0"/>
              <a:t>Lastly case 3 also included an Electrical heater turning the thermal load of the user to electrical load, instead of using a gas heater for the thermal demand, reducing cost and CO2 emissions from the user.</a:t>
            </a:r>
          </a:p>
        </p:txBody>
      </p:sp>
      <p:sp>
        <p:nvSpPr>
          <p:cNvPr id="4" name="Slide Number Placeholder 3"/>
          <p:cNvSpPr>
            <a:spLocks noGrp="1"/>
          </p:cNvSpPr>
          <p:nvPr>
            <p:ph type="sldNum" sz="quarter" idx="5"/>
          </p:nvPr>
        </p:nvSpPr>
        <p:spPr/>
        <p:txBody>
          <a:bodyPr/>
          <a:lstStyle/>
          <a:p>
            <a:fld id="{0E7AF8A4-0F16-4F2D-A412-EF2F21A1B235}" type="slidenum">
              <a:rPr lang="en-US" smtClean="0"/>
              <a:t>8</a:t>
            </a:fld>
            <a:endParaRPr lang="en-US"/>
          </a:p>
        </p:txBody>
      </p:sp>
    </p:spTree>
    <p:extLst>
      <p:ext uri="{BB962C8B-B14F-4D97-AF65-F5344CB8AC3E}">
        <p14:creationId xmlns:p14="http://schemas.microsoft.com/office/powerpoint/2010/main" val="164332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endParaRPr lang="en-US" noProof="0" dirty="0"/>
          </a:p>
          <a:p>
            <a:r>
              <a:rPr lang="en-US" noProof="0" dirty="0"/>
              <a:t>State of charge of the BESS is between 20 to 100 percent as that is a preferable operational conditions for Li ion batteries of the LFP type.</a:t>
            </a:r>
          </a:p>
          <a:p>
            <a:endParaRPr lang="en-US" noProof="0" dirty="0"/>
          </a:p>
          <a:p>
            <a:endParaRPr lang="en-US" noProof="0" dirty="0"/>
          </a:p>
          <a:p>
            <a:r>
              <a:rPr lang="en-US" noProof="0" dirty="0"/>
              <a:t>Define the case study</a:t>
            </a:r>
          </a:p>
          <a:p>
            <a:r>
              <a:rPr lang="en-US" noProof="0" dirty="0"/>
              <a:t>Price forecast</a:t>
            </a:r>
          </a:p>
          <a:p>
            <a:r>
              <a:rPr lang="en-US" noProof="0" dirty="0"/>
              <a:t>Maximum and minimum state of charge.</a:t>
            </a:r>
          </a:p>
          <a:p>
            <a:r>
              <a:rPr lang="en-US" noProof="0" dirty="0"/>
              <a:t>Initial condition (before start the optimizing)</a:t>
            </a:r>
          </a:p>
          <a:p>
            <a:r>
              <a:rPr lang="en-US" noProof="0" dirty="0"/>
              <a:t>Boundary condition (define the frame)</a:t>
            </a:r>
          </a:p>
          <a:p>
            <a:endParaRPr lang="en-US" noProof="0" dirty="0"/>
          </a:p>
          <a:p>
            <a:r>
              <a:rPr lang="en-US" noProof="0" dirty="0"/>
              <a:t>Add search space.</a:t>
            </a:r>
          </a:p>
          <a:p>
            <a:r>
              <a:rPr lang="en-US" noProof="0" dirty="0"/>
              <a:t>Projections of prices</a:t>
            </a:r>
          </a:p>
          <a:p>
            <a:r>
              <a:rPr lang="en-US" noProof="0" dirty="0"/>
              <a:t>Minimum state of charges</a:t>
            </a:r>
          </a:p>
          <a:p>
            <a:endParaRPr lang="en-US" noProof="0" dirty="0"/>
          </a:p>
        </p:txBody>
      </p:sp>
      <p:sp>
        <p:nvSpPr>
          <p:cNvPr id="4" name="Slide Number Placeholder 3"/>
          <p:cNvSpPr>
            <a:spLocks noGrp="1"/>
          </p:cNvSpPr>
          <p:nvPr>
            <p:ph type="sldNum" sz="quarter" idx="5"/>
          </p:nvPr>
        </p:nvSpPr>
        <p:spPr/>
        <p:txBody>
          <a:bodyPr/>
          <a:lstStyle/>
          <a:p>
            <a:fld id="{0E7AF8A4-0F16-4F2D-A412-EF2F21A1B235}" type="slidenum">
              <a:rPr lang="en-US" smtClean="0"/>
              <a:t>9</a:t>
            </a:fld>
            <a:endParaRPr lang="en-US"/>
          </a:p>
        </p:txBody>
      </p:sp>
    </p:spTree>
    <p:extLst>
      <p:ext uri="{BB962C8B-B14F-4D97-AF65-F5344CB8AC3E}">
        <p14:creationId xmlns:p14="http://schemas.microsoft.com/office/powerpoint/2010/main" val="311489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CC56FCA-82E1-497B-8B28-CB406AEC083E}" type="datetime1">
              <a:rPr lang="sv-SE" smtClean="0"/>
              <a:t>2022-08-26</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7221761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529CEF-CB6D-4521-8269-281EB04940D6}" type="datetime1">
              <a:rPr lang="sv-SE" smtClean="0"/>
              <a:t>2022-08-26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1163686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3CEE97-4D42-4854-A2F5-EE8359A05A1F}" type="datetime1">
              <a:rPr lang="sv-SE" smtClean="0"/>
              <a:t>2022-08-26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12711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143E77-53F8-42A5-B9AD-5196064F8B75}" type="datetime1">
              <a:rPr lang="sv-SE" smtClean="0"/>
              <a:t>2022-08-26</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129393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AA94FFC-5E4C-4A41-BA51-D98DFE63E040}" type="datetime1">
              <a:rPr lang="sv-SE" smtClean="0"/>
              <a:t>2022-08-26</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7940444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3410084-13BC-4CA6-9540-969C5186A265}" type="datetime1">
              <a:rPr lang="sv-SE" smtClean="0"/>
              <a:t>2022-08-26</a:t>
            </a:fld>
            <a:endParaRPr lang="sv-SE"/>
          </a:p>
        </p:txBody>
      </p:sp>
      <p:sp>
        <p:nvSpPr>
          <p:cNvPr id="9" name="Footer Placeholder 8"/>
          <p:cNvSpPr>
            <a:spLocks noGrp="1"/>
          </p:cNvSpPr>
          <p:nvPr>
            <p:ph type="ftr" sz="quarter" idx="11"/>
          </p:nvPr>
        </p:nvSpPr>
        <p:spPr/>
        <p:txBody>
          <a:bodyPr/>
          <a:lstStyle/>
          <a:p>
            <a:endParaRPr lang="sv-SE"/>
          </a:p>
        </p:txBody>
      </p:sp>
      <p:sp>
        <p:nvSpPr>
          <p:cNvPr id="10" name="Slide Number Placeholder 9"/>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587379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B871509-E789-4BA4-8A42-8644AE5CF6FA}" type="datetime1">
              <a:rPr lang="sv-SE" smtClean="0"/>
              <a:t>2022-08-26</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08C73F3C-411C-40F6-B8C6-4DDA86D044D0}" type="slidenum">
              <a:rPr lang="sv-SE" smtClean="0"/>
              <a:t>‹#›</a:t>
            </a:fld>
            <a:endParaRPr lang="sv-SE"/>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3977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0CF596-BBAD-41A1-88C5-D3C9BF3A1668}" type="datetime1">
              <a:rPr lang="sv-SE" smtClean="0"/>
              <a:t>2022-08-26</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64902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114E2-F183-4D1B-A559-9ECA049481C0}" type="datetime1">
              <a:rPr lang="sv-SE" smtClean="0"/>
              <a:t>2022-08-26</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3911887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8AD6D84-793D-475D-96B0-AF9059EFA7CE}" type="datetime1">
              <a:rPr lang="sv-SE" smtClean="0"/>
              <a:t>2022-08-26</a:t>
            </a:fld>
            <a:endParaRPr lang="sv-S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sv-SE"/>
          </a:p>
        </p:txBody>
      </p:sp>
      <p:sp>
        <p:nvSpPr>
          <p:cNvPr id="11" name="Slide Number Placeholder 10"/>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39126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C242436-108F-4376-AF58-F54EAAAF92CE}" type="datetime1">
              <a:rPr lang="sv-SE" smtClean="0"/>
              <a:t>2022-08-26</a:t>
            </a:fld>
            <a:endParaRPr lang="sv-S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sv-SE"/>
          </a:p>
        </p:txBody>
      </p:sp>
      <p:sp>
        <p:nvSpPr>
          <p:cNvPr id="10" name="Slide Number Placeholder 9"/>
          <p:cNvSpPr>
            <a:spLocks noGrp="1"/>
          </p:cNvSpPr>
          <p:nvPr>
            <p:ph type="sldNum" sz="quarter" idx="12"/>
          </p:nvPr>
        </p:nvSpPr>
        <p:spPr/>
        <p:txBody>
          <a:bodyPr/>
          <a:lstStyle/>
          <a:p>
            <a:fld id="{08C73F3C-411C-40F6-B8C6-4DDA86D044D0}" type="slidenum">
              <a:rPr lang="sv-SE" smtClean="0"/>
              <a:t>‹#›</a:t>
            </a:fld>
            <a:endParaRPr lang="sv-SE"/>
          </a:p>
        </p:txBody>
      </p:sp>
    </p:spTree>
    <p:extLst>
      <p:ext uri="{BB962C8B-B14F-4D97-AF65-F5344CB8AC3E}">
        <p14:creationId xmlns:p14="http://schemas.microsoft.com/office/powerpoint/2010/main" val="28677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32D0010-B13D-4B63-B3C6-E78ACB70B8D0}" type="datetime1">
              <a:rPr lang="sv-SE" smtClean="0"/>
              <a:t>2022-08-26</a:t>
            </a:fld>
            <a:endParaRPr lang="sv-S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sv-S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8C73F3C-411C-40F6-B8C6-4DDA86D044D0}" type="slidenum">
              <a:rPr lang="sv-SE" smtClean="0"/>
              <a:t>‹#›</a:t>
            </a:fld>
            <a:endParaRPr lang="sv-SE"/>
          </a:p>
        </p:txBody>
      </p:sp>
    </p:spTree>
    <p:extLst>
      <p:ext uri="{BB962C8B-B14F-4D97-AF65-F5344CB8AC3E}">
        <p14:creationId xmlns:p14="http://schemas.microsoft.com/office/powerpoint/2010/main" val="319864738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customXml" Target="../ink/ink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customXml" Target="../ink/ink3.xml"/><Relationship Id="rId4" Type="http://schemas.openxmlformats.org/officeDocument/2006/relationships/image" Target="../media/image33.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DFE73-1B89-2AE7-F23F-25C8ECAE3704}"/>
              </a:ext>
            </a:extLst>
          </p:cNvPr>
          <p:cNvSpPr>
            <a:spLocks noGrp="1"/>
          </p:cNvSpPr>
          <p:nvPr>
            <p:ph type="ctrTitle"/>
          </p:nvPr>
        </p:nvSpPr>
        <p:spPr>
          <a:xfrm>
            <a:off x="119335" y="2479241"/>
            <a:ext cx="7295969" cy="2497762"/>
          </a:xfrm>
          <a:noFill/>
          <a:ln>
            <a:solidFill>
              <a:schemeClr val="bg1"/>
            </a:solidFill>
          </a:ln>
        </p:spPr>
        <p:txBody>
          <a:bodyPr>
            <a:normAutofit/>
          </a:bodyPr>
          <a:lstStyle/>
          <a:p>
            <a:r>
              <a:rPr lang="en-US" sz="3200" b="0" i="0" u="none" strike="noStrike" baseline="0" dirty="0">
                <a:solidFill>
                  <a:schemeClr val="bg1"/>
                </a:solidFill>
                <a:latin typeface="LMRoman17-Regular"/>
              </a:rPr>
              <a:t>Comprehensive Study of Metaheuristic Algorithms for</a:t>
            </a:r>
            <a:br>
              <a:rPr lang="en-US" sz="3200" b="0" i="0" u="none" strike="noStrike" baseline="0" dirty="0">
                <a:solidFill>
                  <a:schemeClr val="bg1"/>
                </a:solidFill>
                <a:latin typeface="LMRoman17-Regular"/>
              </a:rPr>
            </a:br>
            <a:r>
              <a:rPr lang="en-US" sz="3200" b="0" i="0" u="none" strike="noStrike" baseline="0" dirty="0">
                <a:solidFill>
                  <a:schemeClr val="bg1"/>
                </a:solidFill>
                <a:latin typeface="LMRoman17-Regular"/>
              </a:rPr>
              <a:t>Optimal Sizing of Multiservice </a:t>
            </a:r>
            <a:r>
              <a:rPr lang="en-US" sz="3200" dirty="0">
                <a:solidFill>
                  <a:schemeClr val="bg1"/>
                </a:solidFill>
                <a:latin typeface="LMRoman17-Regular"/>
              </a:rPr>
              <a:t>Battery energy storage system</a:t>
            </a:r>
            <a:endParaRPr lang="sv-SE" sz="3200" dirty="0">
              <a:solidFill>
                <a:schemeClr val="bg1"/>
              </a:solidFill>
            </a:endParaRPr>
          </a:p>
        </p:txBody>
      </p:sp>
      <p:sp>
        <p:nvSpPr>
          <p:cNvPr id="3" name="Subtitle 2">
            <a:extLst>
              <a:ext uri="{FF2B5EF4-FFF2-40B4-BE49-F238E27FC236}">
                <a16:creationId xmlns:a16="http://schemas.microsoft.com/office/drawing/2014/main" id="{D212FA74-2CA3-BEFA-D873-AE8FAE81EE93}"/>
              </a:ext>
            </a:extLst>
          </p:cNvPr>
          <p:cNvSpPr>
            <a:spLocks noGrp="1"/>
          </p:cNvSpPr>
          <p:nvPr>
            <p:ph type="subTitle" idx="1"/>
          </p:nvPr>
        </p:nvSpPr>
        <p:spPr>
          <a:xfrm>
            <a:off x="811742" y="5127882"/>
            <a:ext cx="5911155" cy="1199683"/>
          </a:xfrm>
        </p:spPr>
        <p:txBody>
          <a:bodyPr>
            <a:normAutofit/>
          </a:bodyPr>
          <a:lstStyle/>
          <a:p>
            <a:pPr>
              <a:lnSpc>
                <a:spcPct val="90000"/>
              </a:lnSpc>
            </a:pPr>
            <a:r>
              <a:rPr lang="sv-SE" dirty="0">
                <a:solidFill>
                  <a:schemeClr val="bg1"/>
                </a:solidFill>
              </a:rPr>
              <a:t>By: Joakim Ginste</a:t>
            </a:r>
          </a:p>
          <a:p>
            <a:pPr>
              <a:lnSpc>
                <a:spcPct val="90000"/>
              </a:lnSpc>
            </a:pPr>
            <a:r>
              <a:rPr lang="sv-SE" dirty="0">
                <a:solidFill>
                  <a:schemeClr val="bg1"/>
                </a:solidFill>
              </a:rPr>
              <a:t>Supervisor: Felipe Ignacio Gallardo</a:t>
            </a:r>
          </a:p>
          <a:p>
            <a:pPr>
              <a:lnSpc>
                <a:spcPct val="90000"/>
              </a:lnSpc>
            </a:pPr>
            <a:r>
              <a:rPr lang="sv-SE" dirty="0">
                <a:solidFill>
                  <a:schemeClr val="bg1"/>
                </a:solidFill>
              </a:rPr>
              <a:t>Examinator: Justin </a:t>
            </a:r>
            <a:r>
              <a:rPr lang="sv-SE" dirty="0" err="1">
                <a:solidFill>
                  <a:schemeClr val="bg1"/>
                </a:solidFill>
              </a:rPr>
              <a:t>NingWei</a:t>
            </a:r>
            <a:r>
              <a:rPr lang="sv-SE" dirty="0">
                <a:solidFill>
                  <a:schemeClr val="bg1"/>
                </a:solidFill>
              </a:rPr>
              <a:t> </a:t>
            </a:r>
            <a:r>
              <a:rPr lang="sv-SE" dirty="0" err="1">
                <a:solidFill>
                  <a:schemeClr val="bg1"/>
                </a:solidFill>
              </a:rPr>
              <a:t>Chiu</a:t>
            </a:r>
            <a:endParaRPr lang="sv-SE" dirty="0">
              <a:solidFill>
                <a:schemeClr val="bg1"/>
              </a:solidFill>
            </a:endParaRPr>
          </a:p>
        </p:txBody>
      </p:sp>
      <p:pic>
        <p:nvPicPr>
          <p:cNvPr id="7" name="Picture 4" descr="Background pattern&#10;&#10;Description automatically generated">
            <a:extLst>
              <a:ext uri="{FF2B5EF4-FFF2-40B4-BE49-F238E27FC236}">
                <a16:creationId xmlns:a16="http://schemas.microsoft.com/office/drawing/2014/main" id="{7B860D2B-2A6C-0DF6-24C3-1650FCFCB897}"/>
              </a:ext>
            </a:extLst>
          </p:cNvPr>
          <p:cNvPicPr>
            <a:picLocks noChangeAspect="1"/>
          </p:cNvPicPr>
          <p:nvPr/>
        </p:nvPicPr>
        <p:blipFill rotWithShape="1">
          <a:blip r:embed="rId3"/>
          <a:srcRect l="17802" r="14332"/>
          <a:stretch/>
        </p:blipFill>
        <p:spPr>
          <a:xfrm>
            <a:off x="8153562" y="909679"/>
            <a:ext cx="3419524" cy="5038642"/>
          </a:xfrm>
          <a:prstGeom prst="rect">
            <a:avLst/>
          </a:prstGeom>
        </p:spPr>
      </p:pic>
      <p:sp>
        <p:nvSpPr>
          <p:cNvPr id="4" name="Slide Number Placeholder 3">
            <a:extLst>
              <a:ext uri="{FF2B5EF4-FFF2-40B4-BE49-F238E27FC236}">
                <a16:creationId xmlns:a16="http://schemas.microsoft.com/office/drawing/2014/main" id="{0F9B4434-F5C0-BC39-5AE1-8EDA4799B01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a:t>
            </a:fld>
            <a:endParaRPr lang="sv-SE"/>
          </a:p>
        </p:txBody>
      </p:sp>
      <p:pic>
        <p:nvPicPr>
          <p:cNvPr id="6" name="Picture 5" descr="Logo&#10;&#10;Description automatically generated">
            <a:extLst>
              <a:ext uri="{FF2B5EF4-FFF2-40B4-BE49-F238E27FC236}">
                <a16:creationId xmlns:a16="http://schemas.microsoft.com/office/drawing/2014/main" id="{AFE9A4DC-FC8D-FB5E-D369-49C1225D9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35" y="144966"/>
            <a:ext cx="2189309" cy="2189309"/>
          </a:xfrm>
          <a:prstGeom prst="rect">
            <a:avLst/>
          </a:prstGeom>
        </p:spPr>
      </p:pic>
    </p:spTree>
    <p:extLst>
      <p:ext uri="{BB962C8B-B14F-4D97-AF65-F5344CB8AC3E}">
        <p14:creationId xmlns:p14="http://schemas.microsoft.com/office/powerpoint/2010/main" val="13527302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A3837-EE09-DA36-3444-2B001D81CB05}"/>
              </a:ext>
            </a:extLst>
          </p:cNvPr>
          <p:cNvSpPr>
            <a:spLocks noGrp="1"/>
          </p:cNvSpPr>
          <p:nvPr>
            <p:ph type="title"/>
          </p:nvPr>
        </p:nvSpPr>
        <p:spPr>
          <a:xfrm>
            <a:off x="640079" y="640079"/>
            <a:ext cx="3402531" cy="5272242"/>
          </a:xfrm>
        </p:spPr>
        <p:txBody>
          <a:bodyPr>
            <a:normAutofit/>
          </a:bodyPr>
          <a:lstStyle/>
          <a:p>
            <a:r>
              <a:rPr lang="en-US" sz="2000" dirty="0"/>
              <a:t>2.3 Bess charge/discharge equations and rules</a:t>
            </a:r>
          </a:p>
        </p:txBody>
      </p:sp>
      <p:sp>
        <p:nvSpPr>
          <p:cNvPr id="9" name="Content Placeholder 8">
            <a:extLst>
              <a:ext uri="{FF2B5EF4-FFF2-40B4-BE49-F238E27FC236}">
                <a16:creationId xmlns:a16="http://schemas.microsoft.com/office/drawing/2014/main" id="{74DADE32-5129-94B8-F8E1-5AFDAF6B47E7}"/>
              </a:ext>
            </a:extLst>
          </p:cNvPr>
          <p:cNvSpPr>
            <a:spLocks noGrp="1"/>
          </p:cNvSpPr>
          <p:nvPr>
            <p:ph idx="1"/>
          </p:nvPr>
        </p:nvSpPr>
        <p:spPr>
          <a:xfrm>
            <a:off x="4672103" y="640079"/>
            <a:ext cx="6883072" cy="2959155"/>
          </a:xfrm>
        </p:spPr>
        <p:txBody>
          <a:bodyPr>
            <a:normAutofit/>
          </a:bodyPr>
          <a:lstStyle/>
          <a:p>
            <a:r>
              <a:rPr lang="en-US" sz="2000" dirty="0"/>
              <a:t>Charge : </a:t>
            </a:r>
            <a:r>
              <a:rPr lang="en-US" sz="2000" dirty="0" err="1"/>
              <a:t>BESS</a:t>
            </a:r>
            <a:r>
              <a:rPr lang="en-US" sz="2000" baseline="-25000" dirty="0" err="1"/>
              <a:t>c</a:t>
            </a:r>
            <a:r>
              <a:rPr lang="en-US" sz="2000" dirty="0"/>
              <a:t>(t + 1) = </a:t>
            </a:r>
            <a:r>
              <a:rPr lang="en-US" sz="2000" dirty="0" err="1"/>
              <a:t>BESSc</a:t>
            </a:r>
            <a:r>
              <a:rPr lang="en-US" sz="2000" dirty="0"/>
              <a:t>(t) + P</a:t>
            </a:r>
            <a:r>
              <a:rPr lang="en-US" sz="2000" baseline="-25000" dirty="0"/>
              <a:t>c</a:t>
            </a:r>
            <a:r>
              <a:rPr lang="en-US" sz="2000" dirty="0"/>
              <a:t>(t) ∗ </a:t>
            </a:r>
            <a:r>
              <a:rPr lang="el-GR" sz="2000" dirty="0"/>
              <a:t>η</a:t>
            </a:r>
            <a:r>
              <a:rPr lang="en-US" sz="2000" baseline="-25000" dirty="0"/>
              <a:t>c</a:t>
            </a:r>
            <a:endParaRPr lang="en-US" sz="2000" dirty="0"/>
          </a:p>
          <a:p>
            <a:r>
              <a:rPr lang="en-US" sz="2000" dirty="0"/>
              <a:t>Discharge : </a:t>
            </a:r>
            <a:r>
              <a:rPr lang="en-US" sz="2000" dirty="0" err="1"/>
              <a:t>BESS</a:t>
            </a:r>
            <a:r>
              <a:rPr lang="en-US" sz="2000" baseline="-25000" dirty="0" err="1"/>
              <a:t>c</a:t>
            </a:r>
            <a:r>
              <a:rPr lang="en-US" sz="2000" dirty="0"/>
              <a:t>(t + 1) = </a:t>
            </a:r>
            <a:r>
              <a:rPr lang="en-US" sz="2000" dirty="0" err="1"/>
              <a:t>BESSc</a:t>
            </a:r>
            <a:r>
              <a:rPr lang="en-US" sz="2000" dirty="0"/>
              <a:t>(t) − P</a:t>
            </a:r>
            <a:r>
              <a:rPr lang="en-US" sz="2000" baseline="-25000" dirty="0"/>
              <a:t>d</a:t>
            </a:r>
            <a:r>
              <a:rPr lang="en-US" sz="2000" dirty="0"/>
              <a:t>(t) ∗ </a:t>
            </a:r>
            <a:r>
              <a:rPr lang="el-GR" sz="2000" dirty="0"/>
              <a:t>η</a:t>
            </a:r>
            <a:r>
              <a:rPr lang="en-US" sz="2000" baseline="-25000" dirty="0"/>
              <a:t>d</a:t>
            </a:r>
          </a:p>
          <a:p>
            <a:r>
              <a:rPr lang="en-US" sz="2000" dirty="0"/>
              <a:t>0 ≤ P</a:t>
            </a:r>
            <a:r>
              <a:rPr lang="en-US" sz="2000" baseline="-25000" dirty="0"/>
              <a:t>c</a:t>
            </a:r>
            <a:r>
              <a:rPr lang="en-US" sz="2000" dirty="0"/>
              <a:t>(t) ≤ </a:t>
            </a:r>
            <a:r>
              <a:rPr lang="en-US" sz="2000" dirty="0" err="1"/>
              <a:t>P</a:t>
            </a:r>
            <a:r>
              <a:rPr lang="en-US" sz="2000" baseline="-25000" dirty="0" err="1"/>
              <a:t>c,max</a:t>
            </a:r>
            <a:r>
              <a:rPr lang="en-US" sz="2000" baseline="-25000" dirty="0"/>
              <a:t> </a:t>
            </a:r>
          </a:p>
          <a:p>
            <a:r>
              <a:rPr lang="en-US" sz="2000" dirty="0"/>
              <a:t>0 ≤ P</a:t>
            </a:r>
            <a:r>
              <a:rPr lang="en-US" sz="2000" baseline="-25000" dirty="0"/>
              <a:t>d</a:t>
            </a:r>
            <a:r>
              <a:rPr lang="en-US" sz="2000" dirty="0"/>
              <a:t>(t) ≤ </a:t>
            </a:r>
            <a:r>
              <a:rPr lang="en-US" sz="2000" dirty="0" err="1"/>
              <a:t>P</a:t>
            </a:r>
            <a:r>
              <a:rPr lang="en-US" sz="2000" baseline="-25000" dirty="0" err="1"/>
              <a:t>d,max</a:t>
            </a:r>
            <a:endParaRPr lang="en-US" sz="2000" baseline="-25000" dirty="0"/>
          </a:p>
          <a:p>
            <a:r>
              <a:rPr lang="en-US" sz="2000" dirty="0" err="1"/>
              <a:t>BESS</a:t>
            </a:r>
            <a:r>
              <a:rPr lang="en-US" sz="2000" baseline="-25000" dirty="0" err="1"/>
              <a:t>min</a:t>
            </a:r>
            <a:r>
              <a:rPr lang="en-US" sz="2000" dirty="0"/>
              <a:t> ≤ </a:t>
            </a:r>
            <a:r>
              <a:rPr lang="en-US" sz="2000" dirty="0" err="1"/>
              <a:t>BESS</a:t>
            </a:r>
            <a:r>
              <a:rPr lang="en-US" sz="2000" baseline="-25000" dirty="0" err="1"/>
              <a:t>c</a:t>
            </a:r>
            <a:r>
              <a:rPr lang="en-US" sz="2000" dirty="0"/>
              <a:t>(t) ≤ </a:t>
            </a:r>
            <a:r>
              <a:rPr lang="en-US" sz="2000" dirty="0" err="1"/>
              <a:t>BESS</a:t>
            </a:r>
            <a:r>
              <a:rPr lang="en-US" sz="2000" baseline="-25000" dirty="0" err="1"/>
              <a:t>max</a:t>
            </a:r>
            <a:endParaRPr lang="en-US" sz="2000" baseline="-25000" dirty="0"/>
          </a:p>
          <a:p>
            <a:r>
              <a:rPr lang="en-US" sz="2000" dirty="0"/>
              <a:t>BESS(t = 0) = 0  Optimization starting with no electricity in BESS</a:t>
            </a:r>
          </a:p>
        </p:txBody>
      </p:sp>
      <p:sp>
        <p:nvSpPr>
          <p:cNvPr id="19" name="Rectangle 18">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789BF92-130D-2E31-A9AE-8394477B1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9290" y="4456536"/>
            <a:ext cx="6528816" cy="799779"/>
          </a:xfrm>
          <a:prstGeom prst="rect">
            <a:avLst/>
          </a:prstGeom>
        </p:spPr>
      </p:pic>
      <p:sp>
        <p:nvSpPr>
          <p:cNvPr id="6" name="Slide Number Placeholder 5">
            <a:extLst>
              <a:ext uri="{FF2B5EF4-FFF2-40B4-BE49-F238E27FC236}">
                <a16:creationId xmlns:a16="http://schemas.microsoft.com/office/drawing/2014/main" id="{E44DDB5B-286A-42E4-0D62-C0F2C1DB21F6}"/>
              </a:ext>
            </a:extLst>
          </p:cNvPr>
          <p:cNvSpPr>
            <a:spLocks noGrp="1"/>
          </p:cNvSpPr>
          <p:nvPr>
            <p:ph type="sldNum" sz="quarter" idx="12"/>
          </p:nvPr>
        </p:nvSpPr>
        <p:spPr/>
        <p:txBody>
          <a:bodyPr/>
          <a:lstStyle/>
          <a:p>
            <a:fld id="{08C73F3C-411C-40F6-B8C6-4DDA86D044D0}" type="slidenum">
              <a:rPr lang="sv-SE" smtClean="0"/>
              <a:t>10</a:t>
            </a:fld>
            <a:endParaRPr lang="sv-SE"/>
          </a:p>
        </p:txBody>
      </p:sp>
      <p:sp>
        <p:nvSpPr>
          <p:cNvPr id="3" name="TextBox 2">
            <a:extLst>
              <a:ext uri="{FF2B5EF4-FFF2-40B4-BE49-F238E27FC236}">
                <a16:creationId xmlns:a16="http://schemas.microsoft.com/office/drawing/2014/main" id="{76D82393-1281-8392-004F-1C93481F7122}"/>
              </a:ext>
            </a:extLst>
          </p:cNvPr>
          <p:cNvSpPr txBox="1"/>
          <p:nvPr/>
        </p:nvSpPr>
        <p:spPr>
          <a:xfrm>
            <a:off x="6357885" y="5973919"/>
            <a:ext cx="3511508" cy="369332"/>
          </a:xfrm>
          <a:prstGeom prst="rect">
            <a:avLst/>
          </a:prstGeom>
          <a:noFill/>
        </p:spPr>
        <p:txBody>
          <a:bodyPr wrap="square" rtlCol="0">
            <a:spAutoFit/>
          </a:bodyPr>
          <a:lstStyle/>
          <a:p>
            <a:r>
              <a:rPr lang="en-US" dirty="0"/>
              <a:t>Figure: Charge/Discharge flowchart</a:t>
            </a:r>
          </a:p>
        </p:txBody>
      </p:sp>
    </p:spTree>
    <p:extLst>
      <p:ext uri="{BB962C8B-B14F-4D97-AF65-F5344CB8AC3E}">
        <p14:creationId xmlns:p14="http://schemas.microsoft.com/office/powerpoint/2010/main" val="11945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122E-DF0B-3789-CCAA-C88BFBEDAB86}"/>
              </a:ext>
            </a:extLst>
          </p:cNvPr>
          <p:cNvSpPr>
            <a:spLocks noGrp="1"/>
          </p:cNvSpPr>
          <p:nvPr>
            <p:ph type="title"/>
          </p:nvPr>
        </p:nvSpPr>
        <p:spPr/>
        <p:txBody>
          <a:bodyPr/>
          <a:lstStyle/>
          <a:p>
            <a:r>
              <a:rPr lang="en-US" dirty="0"/>
              <a:t>2.4 Optimization Objective</a:t>
            </a:r>
          </a:p>
        </p:txBody>
      </p:sp>
      <p:graphicFrame>
        <p:nvGraphicFramePr>
          <p:cNvPr id="5" name="Content Placeholder 2">
            <a:extLst>
              <a:ext uri="{FF2B5EF4-FFF2-40B4-BE49-F238E27FC236}">
                <a16:creationId xmlns:a16="http://schemas.microsoft.com/office/drawing/2014/main" id="{5CB3F584-407E-425E-C1E3-7E94FEDAD23D}"/>
              </a:ext>
            </a:extLst>
          </p:cNvPr>
          <p:cNvGraphicFramePr>
            <a:graphicFrameLocks noGrp="1"/>
          </p:cNvGraphicFramePr>
          <p:nvPr>
            <p:ph idx="1"/>
            <p:extLst>
              <p:ext uri="{D42A27DB-BD31-4B8C-83A1-F6EECF244321}">
                <p14:modId xmlns:p14="http://schemas.microsoft.com/office/powerpoint/2010/main" val="2113358832"/>
              </p:ext>
            </p:extLst>
          </p:nvPr>
        </p:nvGraphicFramePr>
        <p:xfrm>
          <a:off x="1339038" y="2481927"/>
          <a:ext cx="9419884" cy="3579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862A747-677A-2208-308A-62C95ECAEE68}"/>
              </a:ext>
            </a:extLst>
          </p:cNvPr>
          <p:cNvSpPr>
            <a:spLocks noGrp="1"/>
          </p:cNvSpPr>
          <p:nvPr>
            <p:ph type="sldNum" sz="quarter" idx="12"/>
          </p:nvPr>
        </p:nvSpPr>
        <p:spPr/>
        <p:txBody>
          <a:bodyPr/>
          <a:lstStyle/>
          <a:p>
            <a:fld id="{08C73F3C-411C-40F6-B8C6-4DDA86D044D0}" type="slidenum">
              <a:rPr lang="sv-SE" smtClean="0"/>
              <a:t>11</a:t>
            </a:fld>
            <a:endParaRPr lang="sv-SE"/>
          </a:p>
        </p:txBody>
      </p:sp>
    </p:spTree>
    <p:extLst>
      <p:ext uri="{BB962C8B-B14F-4D97-AF65-F5344CB8AC3E}">
        <p14:creationId xmlns:p14="http://schemas.microsoft.com/office/powerpoint/2010/main" val="3128070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0D4C0-EFDD-9910-03AC-8F6F2F04FB9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2.5 Flowchart of fitness function </a:t>
            </a:r>
          </a:p>
        </p:txBody>
      </p:sp>
      <p:sp>
        <p:nvSpPr>
          <p:cNvPr id="9" name="Content Placeholder 8">
            <a:extLst>
              <a:ext uri="{FF2B5EF4-FFF2-40B4-BE49-F238E27FC236}">
                <a16:creationId xmlns:a16="http://schemas.microsoft.com/office/drawing/2014/main" id="{722A9FA5-3658-E81D-9223-64C810CB7EEB}"/>
              </a:ext>
            </a:extLst>
          </p:cNvPr>
          <p:cNvSpPr>
            <a:spLocks noGrp="1"/>
          </p:cNvSpPr>
          <p:nvPr>
            <p:ph idx="1"/>
          </p:nvPr>
        </p:nvSpPr>
        <p:spPr>
          <a:xfrm>
            <a:off x="643468" y="2638044"/>
            <a:ext cx="3363974" cy="3415622"/>
          </a:xfrm>
        </p:spPr>
        <p:txBody>
          <a:bodyPr>
            <a:normAutofit lnSpcReduction="10000"/>
          </a:bodyPr>
          <a:lstStyle/>
          <a:p>
            <a:r>
              <a:rPr lang="en-US" sz="2000" dirty="0">
                <a:solidFill>
                  <a:schemeClr val="bg1"/>
                </a:solidFill>
              </a:rPr>
              <a:t>Flowchart of fitness function used in both Meta-heuristic algorithms</a:t>
            </a:r>
          </a:p>
          <a:p>
            <a:r>
              <a:rPr lang="en-US" sz="2000" dirty="0">
                <a:solidFill>
                  <a:schemeClr val="bg1"/>
                </a:solidFill>
              </a:rPr>
              <a:t>Uses fitness values to compare how different solutions to each other</a:t>
            </a:r>
          </a:p>
          <a:p>
            <a:r>
              <a:rPr lang="en-US" sz="2000" dirty="0">
                <a:solidFill>
                  <a:schemeClr val="bg1"/>
                </a:solidFill>
              </a:rPr>
              <a:t>Solutions structure:</a:t>
            </a:r>
          </a:p>
          <a:p>
            <a:pPr lvl="1"/>
            <a:r>
              <a:rPr lang="en-US" dirty="0">
                <a:solidFill>
                  <a:schemeClr val="bg1"/>
                </a:solidFill>
              </a:rPr>
              <a:t>Case 2: [BESS capacity, BESS power]</a:t>
            </a:r>
          </a:p>
          <a:p>
            <a:pPr lvl="1"/>
            <a:r>
              <a:rPr lang="en-US" dirty="0">
                <a:solidFill>
                  <a:schemeClr val="bg1"/>
                </a:solidFill>
              </a:rPr>
              <a:t>Case 3: [BESS capacity, BESS power, ELH power]</a:t>
            </a:r>
          </a:p>
        </p:txBody>
      </p:sp>
      <p:pic>
        <p:nvPicPr>
          <p:cNvPr id="5" name="Content Placeholder 4" descr="Diagram&#10;&#10;Description automatically generated">
            <a:extLst>
              <a:ext uri="{FF2B5EF4-FFF2-40B4-BE49-F238E27FC236}">
                <a16:creationId xmlns:a16="http://schemas.microsoft.com/office/drawing/2014/main" id="{6E0229D1-66B3-7647-A1EE-BB500B5B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110" y="0"/>
            <a:ext cx="5297804" cy="6858000"/>
          </a:xfrm>
          <a:prstGeom prst="rect">
            <a:avLst/>
          </a:prstGeom>
        </p:spPr>
      </p:pic>
      <p:sp>
        <p:nvSpPr>
          <p:cNvPr id="6" name="Slide Number Placeholder 5">
            <a:extLst>
              <a:ext uri="{FF2B5EF4-FFF2-40B4-BE49-F238E27FC236}">
                <a16:creationId xmlns:a16="http://schemas.microsoft.com/office/drawing/2014/main" id="{27D5DCF0-3157-7D90-867D-DAB729D51C4A}"/>
              </a:ext>
            </a:extLst>
          </p:cNvPr>
          <p:cNvSpPr>
            <a:spLocks noGrp="1"/>
          </p:cNvSpPr>
          <p:nvPr>
            <p:ph type="sldNum" sz="quarter" idx="12"/>
          </p:nvPr>
        </p:nvSpPr>
        <p:spPr/>
        <p:txBody>
          <a:bodyPr/>
          <a:lstStyle/>
          <a:p>
            <a:fld id="{08C73F3C-411C-40F6-B8C6-4DDA86D044D0}" type="slidenum">
              <a:rPr lang="sv-SE" smtClean="0"/>
              <a:t>12</a:t>
            </a:fld>
            <a:endParaRPr lang="sv-SE"/>
          </a:p>
        </p:txBody>
      </p:sp>
    </p:spTree>
    <p:extLst>
      <p:ext uri="{BB962C8B-B14F-4D97-AF65-F5344CB8AC3E}">
        <p14:creationId xmlns:p14="http://schemas.microsoft.com/office/powerpoint/2010/main" val="55212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8A9B0-AB8E-7040-894E-7427118EE54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sv-SE" sz="2000" dirty="0">
                <a:solidFill>
                  <a:schemeClr val="bg1"/>
                </a:solidFill>
              </a:rPr>
              <a:t>2.6 BESS charge/discharge </a:t>
            </a:r>
            <a:r>
              <a:rPr lang="en-US" sz="2000" dirty="0">
                <a:solidFill>
                  <a:schemeClr val="bg1"/>
                </a:solidFill>
              </a:rPr>
              <a:t>dispatch</a:t>
            </a:r>
            <a:r>
              <a:rPr lang="sv-SE" sz="2000" dirty="0">
                <a:solidFill>
                  <a:schemeClr val="bg1"/>
                </a:solidFill>
              </a:rPr>
              <a:t> Schedule</a:t>
            </a:r>
          </a:p>
        </p:txBody>
      </p:sp>
      <p:sp>
        <p:nvSpPr>
          <p:cNvPr id="3" name="Content Placeholder 2">
            <a:extLst>
              <a:ext uri="{FF2B5EF4-FFF2-40B4-BE49-F238E27FC236}">
                <a16:creationId xmlns:a16="http://schemas.microsoft.com/office/drawing/2014/main" id="{B105BD9A-55E2-0437-B1BA-2FC327989DEB}"/>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Main idea:</a:t>
            </a:r>
          </a:p>
          <a:p>
            <a:pPr lvl="1"/>
            <a:r>
              <a:rPr lang="en-US" sz="1800" dirty="0">
                <a:solidFill>
                  <a:schemeClr val="bg1"/>
                </a:solidFill>
              </a:rPr>
              <a:t>Charge BESS (buy) when: </a:t>
            </a:r>
          </a:p>
          <a:p>
            <a:pPr lvl="2"/>
            <a:r>
              <a:rPr lang="en-US" dirty="0">
                <a:solidFill>
                  <a:schemeClr val="bg1"/>
                </a:solidFill>
              </a:rPr>
              <a:t>Hourly cost &lt; Daily average cost</a:t>
            </a:r>
          </a:p>
          <a:p>
            <a:pPr lvl="1"/>
            <a:r>
              <a:rPr lang="en-US" sz="1800" dirty="0">
                <a:solidFill>
                  <a:schemeClr val="bg1"/>
                </a:solidFill>
              </a:rPr>
              <a:t>Discharge (sell) when:</a:t>
            </a:r>
          </a:p>
          <a:p>
            <a:pPr lvl="2"/>
            <a:r>
              <a:rPr lang="en-US" dirty="0">
                <a:solidFill>
                  <a:schemeClr val="bg1"/>
                </a:solidFill>
              </a:rPr>
              <a:t>Hourly cost  &gt; Daily average cost</a:t>
            </a:r>
          </a:p>
          <a:p>
            <a:r>
              <a:rPr lang="en-US" sz="2000" dirty="0">
                <a:solidFill>
                  <a:schemeClr val="bg1"/>
                </a:solidFill>
              </a:rPr>
              <a:t>Edge cases -&gt; complicated flowchart</a:t>
            </a:r>
          </a:p>
        </p:txBody>
      </p:sp>
      <p:pic>
        <p:nvPicPr>
          <p:cNvPr id="5" name="Picture 4" descr="Diagram&#10;&#10;Description automatically generated">
            <a:extLst>
              <a:ext uri="{FF2B5EF4-FFF2-40B4-BE49-F238E27FC236}">
                <a16:creationId xmlns:a16="http://schemas.microsoft.com/office/drawing/2014/main" id="{E27CEA40-D14D-DCE8-AC7F-C01E43607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072" y="3209"/>
            <a:ext cx="7471603" cy="6761802"/>
          </a:xfrm>
          <a:prstGeom prst="rect">
            <a:avLst/>
          </a:prstGeom>
        </p:spPr>
      </p:pic>
      <p:sp>
        <p:nvSpPr>
          <p:cNvPr id="6" name="Slide Number Placeholder 5">
            <a:extLst>
              <a:ext uri="{FF2B5EF4-FFF2-40B4-BE49-F238E27FC236}">
                <a16:creationId xmlns:a16="http://schemas.microsoft.com/office/drawing/2014/main" id="{CDBAC6FF-5449-3928-43B1-0E56E89FD8BE}"/>
              </a:ext>
            </a:extLst>
          </p:cNvPr>
          <p:cNvSpPr>
            <a:spLocks noGrp="1"/>
          </p:cNvSpPr>
          <p:nvPr>
            <p:ph type="sldNum" sz="quarter" idx="12"/>
          </p:nvPr>
        </p:nvSpPr>
        <p:spPr/>
        <p:txBody>
          <a:bodyPr/>
          <a:lstStyle/>
          <a:p>
            <a:fld id="{08C73F3C-411C-40F6-B8C6-4DDA86D044D0}" type="slidenum">
              <a:rPr lang="sv-SE" smtClean="0"/>
              <a:t>13</a:t>
            </a:fld>
            <a:endParaRPr lang="sv-SE"/>
          </a:p>
        </p:txBody>
      </p:sp>
    </p:spTree>
    <p:extLst>
      <p:ext uri="{BB962C8B-B14F-4D97-AF65-F5344CB8AC3E}">
        <p14:creationId xmlns:p14="http://schemas.microsoft.com/office/powerpoint/2010/main" val="316688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7DD2-E9A0-5E51-1D02-6CB3D49D379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2.7 Net present value (NPV)</a:t>
            </a:r>
          </a:p>
        </p:txBody>
      </p:sp>
      <p:sp>
        <p:nvSpPr>
          <p:cNvPr id="4" name="Content Placeholder 3">
            <a:extLst>
              <a:ext uri="{FF2B5EF4-FFF2-40B4-BE49-F238E27FC236}">
                <a16:creationId xmlns:a16="http://schemas.microsoft.com/office/drawing/2014/main" id="{E85FFCEE-4D0E-ABBE-9099-76AB252D0816}"/>
              </a:ext>
            </a:extLst>
          </p:cNvPr>
          <p:cNvSpPr>
            <a:spLocks noGrp="1"/>
          </p:cNvSpPr>
          <p:nvPr>
            <p:ph idx="1"/>
          </p:nvPr>
        </p:nvSpPr>
        <p:spPr>
          <a:xfrm>
            <a:off x="5591695" y="1402080"/>
            <a:ext cx="6439884" cy="4053840"/>
          </a:xfrm>
        </p:spPr>
        <p:txBody>
          <a:bodyPr anchor="ctr">
            <a:normAutofit/>
          </a:bodyPr>
          <a:lstStyle/>
          <a:p>
            <a:r>
              <a:rPr lang="en-US" sz="2000" dirty="0"/>
              <a:t>Used to determine the value for a third-party developer to invest in installing the BESS.</a:t>
            </a:r>
          </a:p>
          <a:p>
            <a:pPr lvl="1"/>
            <a:r>
              <a:rPr lang="en-US" sz="1800" dirty="0"/>
              <a:t>Determine the current value of all future cashflows, including the initial investment</a:t>
            </a:r>
          </a:p>
          <a:p>
            <a:pPr lvl="1"/>
            <a:r>
              <a:rPr lang="en-US" sz="1800" dirty="0"/>
              <a:t>Depending on a set discount rate (8 %)</a:t>
            </a:r>
          </a:p>
        </p:txBody>
      </p:sp>
      <p:sp>
        <p:nvSpPr>
          <p:cNvPr id="22" name="Slide Number Placeholder 21">
            <a:extLst>
              <a:ext uri="{FF2B5EF4-FFF2-40B4-BE49-F238E27FC236}">
                <a16:creationId xmlns:a16="http://schemas.microsoft.com/office/drawing/2014/main" id="{BE9AD8CD-D7D6-184E-0B45-BE57A3FB9CC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14</a:t>
            </a:fld>
            <a:endParaRPr lang="sv-SE"/>
          </a:p>
        </p:txBody>
      </p:sp>
    </p:spTree>
    <p:extLst>
      <p:ext uri="{BB962C8B-B14F-4D97-AF65-F5344CB8AC3E}">
        <p14:creationId xmlns:p14="http://schemas.microsoft.com/office/powerpoint/2010/main" val="285181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EC45-BCEB-DABB-4AC4-66E30DBEE932}"/>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dirty="0"/>
              <a:t>2.8 Levelized cost of storage</a:t>
            </a:r>
          </a:p>
        </p:txBody>
      </p:sp>
      <p:sp>
        <p:nvSpPr>
          <p:cNvPr id="12" name="Rectangle 11">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3430EC54-9558-7FBB-2A39-C100DC3970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33030" y="2869415"/>
            <a:ext cx="4818890" cy="2395243"/>
          </a:xfrm>
          <a:prstGeom prst="rect">
            <a:avLst/>
          </a:prstGeom>
        </p:spPr>
      </p:pic>
      <p:pic>
        <p:nvPicPr>
          <p:cNvPr id="7" name="Picture 6" descr="Text&#10;&#10;Description automatically generated">
            <a:extLst>
              <a:ext uri="{FF2B5EF4-FFF2-40B4-BE49-F238E27FC236}">
                <a16:creationId xmlns:a16="http://schemas.microsoft.com/office/drawing/2014/main" id="{92DD7AE5-9B21-1814-6927-E2CA3BA3D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030" y="5264658"/>
            <a:ext cx="4818890" cy="1284305"/>
          </a:xfrm>
          <a:prstGeom prst="rect">
            <a:avLst/>
          </a:prstGeom>
        </p:spPr>
      </p:pic>
      <p:sp>
        <p:nvSpPr>
          <p:cNvPr id="21" name="Rechteck 20">
            <a:extLst>
              <a:ext uri="{FF2B5EF4-FFF2-40B4-BE49-F238E27FC236}">
                <a16:creationId xmlns:a16="http://schemas.microsoft.com/office/drawing/2014/main" id="{88A27375-EA2F-4CA0-B3CA-C56DACB99F93}"/>
              </a:ext>
            </a:extLst>
          </p:cNvPr>
          <p:cNvSpPr/>
          <p:nvPr/>
        </p:nvSpPr>
        <p:spPr>
          <a:xfrm>
            <a:off x="8442960" y="2789836"/>
            <a:ext cx="3108960" cy="9144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9" name="Slide Number Placeholder 8">
            <a:extLst>
              <a:ext uri="{FF2B5EF4-FFF2-40B4-BE49-F238E27FC236}">
                <a16:creationId xmlns:a16="http://schemas.microsoft.com/office/drawing/2014/main" id="{B02DECB3-B4C4-18AD-4AAC-4A67CF12F679}"/>
              </a:ext>
            </a:extLst>
          </p:cNvPr>
          <p:cNvSpPr>
            <a:spLocks noGrp="1"/>
          </p:cNvSpPr>
          <p:nvPr>
            <p:ph type="sldNum" sz="quarter" idx="12"/>
          </p:nvPr>
        </p:nvSpPr>
        <p:spPr/>
        <p:txBody>
          <a:bodyPr/>
          <a:lstStyle/>
          <a:p>
            <a:fld id="{08C73F3C-411C-40F6-B8C6-4DDA86D044D0}" type="slidenum">
              <a:rPr lang="sv-SE" smtClean="0"/>
              <a:t>15</a:t>
            </a:fld>
            <a:endParaRPr lang="sv-SE"/>
          </a:p>
        </p:txBody>
      </p:sp>
      <p:sp>
        <p:nvSpPr>
          <p:cNvPr id="3" name="TextBox 2">
            <a:extLst>
              <a:ext uri="{FF2B5EF4-FFF2-40B4-BE49-F238E27FC236}">
                <a16:creationId xmlns:a16="http://schemas.microsoft.com/office/drawing/2014/main" id="{E7B064D2-EF9B-59FC-A124-25159131DC12}"/>
              </a:ext>
            </a:extLst>
          </p:cNvPr>
          <p:cNvSpPr txBox="1"/>
          <p:nvPr/>
        </p:nvSpPr>
        <p:spPr>
          <a:xfrm>
            <a:off x="6733030" y="461725"/>
            <a:ext cx="4818890"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A parameter to show the total cost of storage of energy during a project's lifetime. </a:t>
            </a:r>
          </a:p>
          <a:p>
            <a:pPr marL="285750" indent="-285750">
              <a:buFont typeface="Arial" panose="020B0604020202020204" pitchFamily="34" charset="0"/>
              <a:buChar char="•"/>
            </a:pPr>
            <a:r>
              <a:rPr lang="en-US" sz="2000" dirty="0"/>
              <a:t>Used to compare different energy storage techniques to each other.</a:t>
            </a:r>
          </a:p>
          <a:p>
            <a:pPr marL="285750" indent="-285750">
              <a:buFont typeface="Arial" panose="020B0604020202020204" pitchFamily="34" charset="0"/>
              <a:buChar char="•"/>
            </a:pPr>
            <a:r>
              <a:rPr lang="en-US" sz="2000" dirty="0"/>
              <a:t>Used to compare to other sources to see algorithms viability</a:t>
            </a:r>
          </a:p>
        </p:txBody>
      </p:sp>
    </p:spTree>
    <p:extLst>
      <p:ext uri="{BB962C8B-B14F-4D97-AF65-F5344CB8AC3E}">
        <p14:creationId xmlns:p14="http://schemas.microsoft.com/office/powerpoint/2010/main" val="3002204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AB2BE0-729C-087B-E564-F3842F855441}"/>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2.9 Genetic algorithm</a:t>
            </a:r>
          </a:p>
        </p:txBody>
      </p:sp>
      <p:sp>
        <p:nvSpPr>
          <p:cNvPr id="3" name="Content Placeholder 2">
            <a:extLst>
              <a:ext uri="{FF2B5EF4-FFF2-40B4-BE49-F238E27FC236}">
                <a16:creationId xmlns:a16="http://schemas.microsoft.com/office/drawing/2014/main" id="{FE6BD958-0412-ACC6-E5AB-8E78B7B0EC10}"/>
              </a:ext>
            </a:extLst>
          </p:cNvPr>
          <p:cNvSpPr>
            <a:spLocks noGrp="1"/>
          </p:cNvSpPr>
          <p:nvPr>
            <p:ph idx="1"/>
          </p:nvPr>
        </p:nvSpPr>
        <p:spPr>
          <a:xfrm>
            <a:off x="1" y="2638044"/>
            <a:ext cx="4654294" cy="4219956"/>
          </a:xfrm>
        </p:spPr>
        <p:txBody>
          <a:bodyPr>
            <a:normAutofit/>
          </a:bodyPr>
          <a:lstStyle/>
          <a:p>
            <a:r>
              <a:rPr lang="en-US" sz="2000" dirty="0">
                <a:solidFill>
                  <a:schemeClr val="bg1"/>
                </a:solidFill>
              </a:rPr>
              <a:t>Based on evolution</a:t>
            </a:r>
          </a:p>
          <a:p>
            <a:r>
              <a:rPr lang="en-US" sz="2000" dirty="0">
                <a:solidFill>
                  <a:schemeClr val="bg1"/>
                </a:solidFill>
              </a:rPr>
              <a:t>Solutions is a chromosome that contains genes</a:t>
            </a:r>
          </a:p>
          <a:p>
            <a:r>
              <a:rPr lang="en-US" sz="2000" dirty="0">
                <a:solidFill>
                  <a:schemeClr val="bg1"/>
                </a:solidFill>
              </a:rPr>
              <a:t>Genes = BESS capacity, BESS Power, ELH power</a:t>
            </a:r>
          </a:p>
          <a:p>
            <a:r>
              <a:rPr lang="en-US" sz="2000" dirty="0">
                <a:solidFill>
                  <a:schemeClr val="bg1"/>
                </a:solidFill>
              </a:rPr>
              <a:t>Fitness function -&gt; fitness value</a:t>
            </a:r>
          </a:p>
          <a:p>
            <a:r>
              <a:rPr lang="en-US" sz="2000" dirty="0">
                <a:solidFill>
                  <a:schemeClr val="bg1"/>
                </a:solidFill>
              </a:rPr>
              <a:t>Parent selection</a:t>
            </a:r>
          </a:p>
          <a:p>
            <a:r>
              <a:rPr lang="en-US" sz="2000" dirty="0">
                <a:solidFill>
                  <a:schemeClr val="bg1"/>
                </a:solidFill>
              </a:rPr>
              <a:t>Crossover</a:t>
            </a:r>
          </a:p>
          <a:p>
            <a:r>
              <a:rPr lang="en-US" sz="2000" dirty="0">
                <a:solidFill>
                  <a:schemeClr val="bg1"/>
                </a:solidFill>
              </a:rPr>
              <a:t>Mutation</a:t>
            </a:r>
          </a:p>
        </p:txBody>
      </p:sp>
      <p:sp>
        <p:nvSpPr>
          <p:cNvPr id="6" name="Slide Number Placeholder 5">
            <a:extLst>
              <a:ext uri="{FF2B5EF4-FFF2-40B4-BE49-F238E27FC236}">
                <a16:creationId xmlns:a16="http://schemas.microsoft.com/office/drawing/2014/main" id="{362FF182-A8A3-544E-8D53-9E91893E6A46}"/>
              </a:ext>
            </a:extLst>
          </p:cNvPr>
          <p:cNvSpPr>
            <a:spLocks noGrp="1"/>
          </p:cNvSpPr>
          <p:nvPr>
            <p:ph type="sldNum" sz="quarter" idx="12"/>
          </p:nvPr>
        </p:nvSpPr>
        <p:spPr/>
        <p:txBody>
          <a:bodyPr/>
          <a:lstStyle/>
          <a:p>
            <a:fld id="{08C73F3C-411C-40F6-B8C6-4DDA86D044D0}" type="slidenum">
              <a:rPr lang="sv-SE" smtClean="0"/>
              <a:t>16</a:t>
            </a:fld>
            <a:endParaRPr lang="sv-SE"/>
          </a:p>
        </p:txBody>
      </p:sp>
      <p:pic>
        <p:nvPicPr>
          <p:cNvPr id="13" name="Picture 12">
            <a:extLst>
              <a:ext uri="{FF2B5EF4-FFF2-40B4-BE49-F238E27FC236}">
                <a16:creationId xmlns:a16="http://schemas.microsoft.com/office/drawing/2014/main" id="{3D328C0A-2AB8-C0CB-2B9C-72083B872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603" y="5234096"/>
            <a:ext cx="4493088" cy="1400020"/>
          </a:xfrm>
          <a:prstGeom prst="rect">
            <a:avLst/>
          </a:prstGeom>
        </p:spPr>
      </p:pic>
      <p:pic>
        <p:nvPicPr>
          <p:cNvPr id="5" name="Picture 4" descr="Chart&#10;&#10;Description automatically generated">
            <a:extLst>
              <a:ext uri="{FF2B5EF4-FFF2-40B4-BE49-F238E27FC236}">
                <a16:creationId xmlns:a16="http://schemas.microsoft.com/office/drawing/2014/main" id="{B56EAA06-1D28-E585-9159-3BAB2CDD3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243" y="-46060"/>
            <a:ext cx="3371807" cy="5249140"/>
          </a:xfrm>
          <a:prstGeom prst="rect">
            <a:avLst/>
          </a:prstGeom>
        </p:spPr>
      </p:pic>
    </p:spTree>
    <p:extLst>
      <p:ext uri="{BB962C8B-B14F-4D97-AF65-F5344CB8AC3E}">
        <p14:creationId xmlns:p14="http://schemas.microsoft.com/office/powerpoint/2010/main" val="3366921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96E08-4A70-1684-EEFF-7305BFC3C5A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2.10 Genetic algorithm - parameters</a:t>
            </a:r>
          </a:p>
        </p:txBody>
      </p:sp>
      <p:sp>
        <p:nvSpPr>
          <p:cNvPr id="11" name="Content Placeholder 10">
            <a:extLst>
              <a:ext uri="{FF2B5EF4-FFF2-40B4-BE49-F238E27FC236}">
                <a16:creationId xmlns:a16="http://schemas.microsoft.com/office/drawing/2014/main" id="{5A09748B-C839-A8FD-8B16-753885E2DFA1}"/>
              </a:ext>
            </a:extLst>
          </p:cNvPr>
          <p:cNvSpPr>
            <a:spLocks noGrp="1"/>
          </p:cNvSpPr>
          <p:nvPr>
            <p:ph idx="1"/>
          </p:nvPr>
        </p:nvSpPr>
        <p:spPr>
          <a:xfrm>
            <a:off x="643468" y="2638044"/>
            <a:ext cx="3548522" cy="3415622"/>
          </a:xfrm>
        </p:spPr>
        <p:txBody>
          <a:bodyPr>
            <a:normAutofit/>
          </a:bodyPr>
          <a:lstStyle/>
          <a:p>
            <a:r>
              <a:rPr lang="en-US" dirty="0">
                <a:solidFill>
                  <a:schemeClr val="bg1"/>
                </a:solidFill>
              </a:rPr>
              <a:t>Generations = number of iterations</a:t>
            </a:r>
          </a:p>
          <a:p>
            <a:r>
              <a:rPr lang="en-US" dirty="0">
                <a:solidFill>
                  <a:schemeClr val="bg1"/>
                </a:solidFill>
              </a:rPr>
              <a:t>50% of solutions are used as parents – all parents are saved for next generation, and if there is empty spots after crossover and mutation operators they are filled with new random solutions</a:t>
            </a:r>
          </a:p>
          <a:p>
            <a:r>
              <a:rPr lang="en-US" dirty="0">
                <a:solidFill>
                  <a:schemeClr val="bg1"/>
                </a:solidFill>
              </a:rPr>
              <a:t>Crossover prob &gt; Mutation prob</a:t>
            </a:r>
          </a:p>
        </p:txBody>
      </p:sp>
      <p:pic>
        <p:nvPicPr>
          <p:cNvPr id="7" name="Picture 6" descr="Table&#10;&#10;Description automatically generated">
            <a:extLst>
              <a:ext uri="{FF2B5EF4-FFF2-40B4-BE49-F238E27FC236}">
                <a16:creationId xmlns:a16="http://schemas.microsoft.com/office/drawing/2014/main" id="{FED8E086-A3F1-4C73-9A32-65E84B55F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688206"/>
            <a:ext cx="6250769" cy="3320720"/>
          </a:xfrm>
          <a:prstGeom prst="rect">
            <a:avLst/>
          </a:prstGeom>
        </p:spPr>
      </p:pic>
      <p:sp>
        <p:nvSpPr>
          <p:cNvPr id="8" name="Slide Number Placeholder 7">
            <a:extLst>
              <a:ext uri="{FF2B5EF4-FFF2-40B4-BE49-F238E27FC236}">
                <a16:creationId xmlns:a16="http://schemas.microsoft.com/office/drawing/2014/main" id="{882E5D83-D6DF-F4A8-BDB8-C8D22EBC2B56}"/>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17</a:t>
            </a:fld>
            <a:endParaRPr lang="sv-SE"/>
          </a:p>
        </p:txBody>
      </p:sp>
    </p:spTree>
    <p:extLst>
      <p:ext uri="{BB962C8B-B14F-4D97-AF65-F5344CB8AC3E}">
        <p14:creationId xmlns:p14="http://schemas.microsoft.com/office/powerpoint/2010/main" val="3188183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AAD62-7B11-290E-CD71-32AB4CAC2503}"/>
              </a:ext>
            </a:extLst>
          </p:cNvPr>
          <p:cNvSpPr>
            <a:spLocks noGrp="1"/>
          </p:cNvSpPr>
          <p:nvPr>
            <p:ph type="title"/>
          </p:nvPr>
        </p:nvSpPr>
        <p:spPr>
          <a:xfrm>
            <a:off x="682554" y="439160"/>
            <a:ext cx="3363974" cy="1728044"/>
          </a:xfrm>
          <a:noFill/>
          <a:ln>
            <a:solidFill>
              <a:schemeClr val="bg1"/>
            </a:solidFill>
          </a:ln>
        </p:spPr>
        <p:txBody>
          <a:bodyPr wrap="square">
            <a:normAutofit/>
          </a:bodyPr>
          <a:lstStyle/>
          <a:p>
            <a:r>
              <a:rPr lang="en-US" dirty="0">
                <a:solidFill>
                  <a:schemeClr val="bg1"/>
                </a:solidFill>
              </a:rPr>
              <a:t>2.11 Firefly algorithm</a:t>
            </a:r>
          </a:p>
        </p:txBody>
      </p:sp>
      <p:sp>
        <p:nvSpPr>
          <p:cNvPr id="3" name="Content Placeholder 2">
            <a:extLst>
              <a:ext uri="{FF2B5EF4-FFF2-40B4-BE49-F238E27FC236}">
                <a16:creationId xmlns:a16="http://schemas.microsoft.com/office/drawing/2014/main" id="{5C153529-091E-FB16-1FB5-FB6C64942415}"/>
              </a:ext>
            </a:extLst>
          </p:cNvPr>
          <p:cNvSpPr>
            <a:spLocks noGrp="1"/>
          </p:cNvSpPr>
          <p:nvPr>
            <p:ph idx="1"/>
          </p:nvPr>
        </p:nvSpPr>
        <p:spPr>
          <a:xfrm>
            <a:off x="25800" y="2441565"/>
            <a:ext cx="4628496" cy="4284087"/>
          </a:xfrm>
        </p:spPr>
        <p:txBody>
          <a:bodyPr>
            <a:normAutofit/>
          </a:bodyPr>
          <a:lstStyle/>
          <a:p>
            <a:r>
              <a:rPr lang="en-US" sz="2000" dirty="0">
                <a:solidFill>
                  <a:schemeClr val="bg1"/>
                </a:solidFill>
              </a:rPr>
              <a:t>Based on fireflies and their attractiveness to each other </a:t>
            </a:r>
          </a:p>
          <a:p>
            <a:r>
              <a:rPr lang="en-US" sz="2000" dirty="0">
                <a:solidFill>
                  <a:schemeClr val="bg1"/>
                </a:solidFill>
              </a:rPr>
              <a:t>A firefly represent a solution</a:t>
            </a:r>
          </a:p>
          <a:p>
            <a:pPr lvl="1"/>
            <a:r>
              <a:rPr lang="en-US" sz="1800" dirty="0">
                <a:solidFill>
                  <a:schemeClr val="bg1"/>
                </a:solidFill>
              </a:rPr>
              <a:t>Solution [BESS capacity, BESS power, ELH Power]</a:t>
            </a:r>
          </a:p>
          <a:p>
            <a:r>
              <a:rPr lang="en-US" sz="2000" dirty="0">
                <a:solidFill>
                  <a:schemeClr val="bg1"/>
                </a:solidFill>
              </a:rPr>
              <a:t>The brighter the firefly the more attractive</a:t>
            </a:r>
          </a:p>
          <a:p>
            <a:r>
              <a:rPr lang="en-US" sz="2000" dirty="0">
                <a:solidFill>
                  <a:schemeClr val="bg1"/>
                </a:solidFill>
              </a:rPr>
              <a:t>Fireflies moves towards the most attractive (best solution) fireflies</a:t>
            </a:r>
          </a:p>
        </p:txBody>
      </p:sp>
      <p:pic>
        <p:nvPicPr>
          <p:cNvPr id="15" name="Picture 14" descr="A picture containing text, watch, clock, gauge&#10;&#10;Description automatically generated">
            <a:extLst>
              <a:ext uri="{FF2B5EF4-FFF2-40B4-BE49-F238E27FC236}">
                <a16:creationId xmlns:a16="http://schemas.microsoft.com/office/drawing/2014/main" id="{5296314B-27A2-7B5E-103E-E4FB175A5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394" y="766708"/>
            <a:ext cx="1019317" cy="476316"/>
          </a:xfrm>
          <a:prstGeom prst="rect">
            <a:avLst/>
          </a:prstGeom>
        </p:spPr>
      </p:pic>
      <p:pic>
        <p:nvPicPr>
          <p:cNvPr id="17" name="Picture 16" descr="Graphical user interface&#10;&#10;Description automatically generated with low confidence">
            <a:extLst>
              <a:ext uri="{FF2B5EF4-FFF2-40B4-BE49-F238E27FC236}">
                <a16:creationId xmlns:a16="http://schemas.microsoft.com/office/drawing/2014/main" id="{2C1A8D60-85C4-3936-C88C-B285FC1E4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2693" y="2137288"/>
            <a:ext cx="2705478" cy="67636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5A839F11-BF12-B5BA-66AB-912CF72BB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707" y="3760439"/>
            <a:ext cx="3057952" cy="562053"/>
          </a:xfrm>
          <a:prstGeom prst="rect">
            <a:avLst/>
          </a:prstGeom>
        </p:spPr>
      </p:pic>
      <p:pic>
        <p:nvPicPr>
          <p:cNvPr id="21" name="Picture 20" descr="Table&#10;&#10;Description automatically generated">
            <a:extLst>
              <a:ext uri="{FF2B5EF4-FFF2-40B4-BE49-F238E27FC236}">
                <a16:creationId xmlns:a16="http://schemas.microsoft.com/office/drawing/2014/main" id="{F9CD3571-EE07-7EFD-52ED-8681C6DE8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689" y="4496600"/>
            <a:ext cx="3049970" cy="1667108"/>
          </a:xfrm>
          <a:prstGeom prst="rect">
            <a:avLst/>
          </a:prstGeom>
        </p:spPr>
      </p:pic>
      <p:sp>
        <p:nvSpPr>
          <p:cNvPr id="22" name="TextBox 21">
            <a:extLst>
              <a:ext uri="{FF2B5EF4-FFF2-40B4-BE49-F238E27FC236}">
                <a16:creationId xmlns:a16="http://schemas.microsoft.com/office/drawing/2014/main" id="{BC6CA8EF-8523-C4B0-0F9B-5A62BFEA55A9}"/>
              </a:ext>
            </a:extLst>
          </p:cNvPr>
          <p:cNvSpPr txBox="1"/>
          <p:nvPr/>
        </p:nvSpPr>
        <p:spPr>
          <a:xfrm>
            <a:off x="4922693" y="225152"/>
            <a:ext cx="2646720" cy="369332"/>
          </a:xfrm>
          <a:prstGeom prst="rect">
            <a:avLst/>
          </a:prstGeom>
          <a:noFill/>
        </p:spPr>
        <p:txBody>
          <a:bodyPr wrap="square" rtlCol="0">
            <a:spAutoFit/>
          </a:bodyPr>
          <a:lstStyle/>
          <a:p>
            <a:r>
              <a:rPr lang="en-US" dirty="0"/>
              <a:t>Attractiveness parameter</a:t>
            </a:r>
          </a:p>
        </p:txBody>
      </p:sp>
      <p:sp>
        <p:nvSpPr>
          <p:cNvPr id="26" name="TextBox 25">
            <a:extLst>
              <a:ext uri="{FF2B5EF4-FFF2-40B4-BE49-F238E27FC236}">
                <a16:creationId xmlns:a16="http://schemas.microsoft.com/office/drawing/2014/main" id="{CB3431B0-B3C3-B294-F24F-0B91A5F3E16D}"/>
              </a:ext>
            </a:extLst>
          </p:cNvPr>
          <p:cNvSpPr txBox="1"/>
          <p:nvPr/>
        </p:nvSpPr>
        <p:spPr>
          <a:xfrm>
            <a:off x="5250520" y="1642758"/>
            <a:ext cx="1991063" cy="369332"/>
          </a:xfrm>
          <a:prstGeom prst="rect">
            <a:avLst/>
          </a:prstGeom>
          <a:noFill/>
        </p:spPr>
        <p:txBody>
          <a:bodyPr wrap="square" rtlCol="0">
            <a:spAutoFit/>
          </a:bodyPr>
          <a:lstStyle/>
          <a:p>
            <a:r>
              <a:rPr lang="en-US" dirty="0"/>
              <a:t>Cartesian distance</a:t>
            </a:r>
          </a:p>
        </p:txBody>
      </p:sp>
      <p:sp>
        <p:nvSpPr>
          <p:cNvPr id="28" name="TextBox 27">
            <a:extLst>
              <a:ext uri="{FF2B5EF4-FFF2-40B4-BE49-F238E27FC236}">
                <a16:creationId xmlns:a16="http://schemas.microsoft.com/office/drawing/2014/main" id="{3EDEA10A-0D52-9DB2-C131-4D192F669F3B}"/>
              </a:ext>
            </a:extLst>
          </p:cNvPr>
          <p:cNvSpPr txBox="1"/>
          <p:nvPr/>
        </p:nvSpPr>
        <p:spPr>
          <a:xfrm>
            <a:off x="5257329" y="3114108"/>
            <a:ext cx="2036206" cy="646331"/>
          </a:xfrm>
          <a:prstGeom prst="rect">
            <a:avLst/>
          </a:prstGeom>
          <a:noFill/>
        </p:spPr>
        <p:txBody>
          <a:bodyPr wrap="square" rtlCol="0">
            <a:spAutoFit/>
          </a:bodyPr>
          <a:lstStyle/>
          <a:p>
            <a:r>
              <a:rPr lang="en-US" dirty="0"/>
              <a:t>Equation of movement of firefly</a:t>
            </a:r>
          </a:p>
        </p:txBody>
      </p:sp>
      <p:sp>
        <p:nvSpPr>
          <p:cNvPr id="29" name="Slide Number Placeholder 28">
            <a:extLst>
              <a:ext uri="{FF2B5EF4-FFF2-40B4-BE49-F238E27FC236}">
                <a16:creationId xmlns:a16="http://schemas.microsoft.com/office/drawing/2014/main" id="{5DE92F10-34AD-9D65-CD59-F8430733D649}"/>
              </a:ext>
            </a:extLst>
          </p:cNvPr>
          <p:cNvSpPr>
            <a:spLocks noGrp="1"/>
          </p:cNvSpPr>
          <p:nvPr>
            <p:ph type="sldNum" sz="quarter" idx="12"/>
          </p:nvPr>
        </p:nvSpPr>
        <p:spPr/>
        <p:txBody>
          <a:bodyPr/>
          <a:lstStyle/>
          <a:p>
            <a:fld id="{08C73F3C-411C-40F6-B8C6-4DDA86D044D0}" type="slidenum">
              <a:rPr lang="sv-SE" smtClean="0"/>
              <a:t>18</a:t>
            </a:fld>
            <a:endParaRPr lang="sv-SE"/>
          </a:p>
        </p:txBody>
      </p:sp>
      <p:pic>
        <p:nvPicPr>
          <p:cNvPr id="6" name="Picture 5" descr="Chart, diagram&#10;&#10;Description automatically generated">
            <a:extLst>
              <a:ext uri="{FF2B5EF4-FFF2-40B4-BE49-F238E27FC236}">
                <a16:creationId xmlns:a16="http://schemas.microsoft.com/office/drawing/2014/main" id="{D47845C4-3D24-3A5A-26FE-8BAA5F6DFC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3253" y="100448"/>
            <a:ext cx="4412947" cy="6109735"/>
          </a:xfrm>
          <a:prstGeom prst="rect">
            <a:avLst/>
          </a:prstGeom>
        </p:spPr>
      </p:pic>
    </p:spTree>
    <p:extLst>
      <p:ext uri="{BB962C8B-B14F-4D97-AF65-F5344CB8AC3E}">
        <p14:creationId xmlns:p14="http://schemas.microsoft.com/office/powerpoint/2010/main" val="137998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D30DE-67AA-671A-0237-F8A54604D08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2.12 Data used in optimization</a:t>
            </a:r>
          </a:p>
        </p:txBody>
      </p:sp>
      <p:sp>
        <p:nvSpPr>
          <p:cNvPr id="3" name="Content Placeholder 2">
            <a:extLst>
              <a:ext uri="{FF2B5EF4-FFF2-40B4-BE49-F238E27FC236}">
                <a16:creationId xmlns:a16="http://schemas.microsoft.com/office/drawing/2014/main" id="{D7D030D3-E303-ACE8-6F29-E7D59A23BE91}"/>
              </a:ext>
            </a:extLst>
          </p:cNvPr>
          <p:cNvSpPr>
            <a:spLocks noGrp="1"/>
          </p:cNvSpPr>
          <p:nvPr>
            <p:ph idx="1"/>
          </p:nvPr>
        </p:nvSpPr>
        <p:spPr>
          <a:xfrm>
            <a:off x="-1" y="2562726"/>
            <a:ext cx="4650910" cy="4150308"/>
          </a:xfrm>
        </p:spPr>
        <p:txBody>
          <a:bodyPr>
            <a:normAutofit fontScale="47500" lnSpcReduction="20000"/>
          </a:bodyPr>
          <a:lstStyle/>
          <a:p>
            <a:r>
              <a:rPr lang="en-US" sz="4200" dirty="0">
                <a:solidFill>
                  <a:schemeClr val="bg1"/>
                </a:solidFill>
              </a:rPr>
              <a:t>All monetary values are changed to 2022 euro, before optimization takes place</a:t>
            </a:r>
          </a:p>
          <a:p>
            <a:r>
              <a:rPr lang="en-US" sz="4200" dirty="0">
                <a:solidFill>
                  <a:schemeClr val="bg1"/>
                </a:solidFill>
              </a:rPr>
              <a:t>BESS linear capacity degradation of 1.6% each year resulting in 15% after 10 years.</a:t>
            </a:r>
          </a:p>
          <a:p>
            <a:r>
              <a:rPr lang="en-US" sz="4200" dirty="0">
                <a:solidFill>
                  <a:schemeClr val="bg1"/>
                </a:solidFill>
              </a:rPr>
              <a:t>Battery type: Li-ion (LFP)</a:t>
            </a:r>
          </a:p>
          <a:p>
            <a:r>
              <a:rPr lang="en-US" sz="4200" dirty="0">
                <a:solidFill>
                  <a:schemeClr val="bg1"/>
                </a:solidFill>
              </a:rPr>
              <a:t>Discount rate: 8%</a:t>
            </a:r>
          </a:p>
          <a:p>
            <a:r>
              <a:rPr lang="en-US" sz="4200" dirty="0">
                <a:solidFill>
                  <a:schemeClr val="bg1"/>
                </a:solidFill>
              </a:rPr>
              <a:t>Temperature, electricity and heating demand from residential building in </a:t>
            </a:r>
            <a:r>
              <a:rPr lang="en-US" sz="4200" dirty="0" err="1">
                <a:solidFill>
                  <a:schemeClr val="bg1"/>
                </a:solidFill>
              </a:rPr>
              <a:t>Theran</a:t>
            </a:r>
            <a:r>
              <a:rPr lang="en-US" sz="4200" dirty="0">
                <a:solidFill>
                  <a:schemeClr val="bg1"/>
                </a:solidFill>
              </a:rPr>
              <a:t>, Iran, 2017.</a:t>
            </a:r>
          </a:p>
          <a:p>
            <a:r>
              <a:rPr lang="en-US" sz="4200" dirty="0">
                <a:solidFill>
                  <a:schemeClr val="bg1"/>
                </a:solidFill>
              </a:rPr>
              <a:t>Yearly consumption: </a:t>
            </a:r>
          </a:p>
          <a:p>
            <a:pPr lvl="1"/>
            <a:r>
              <a:rPr lang="en-US" sz="3800" dirty="0">
                <a:solidFill>
                  <a:schemeClr val="bg1"/>
                </a:solidFill>
              </a:rPr>
              <a:t>Electricity: 3.45 </a:t>
            </a:r>
            <a:r>
              <a:rPr lang="en-US" sz="3800" dirty="0" err="1">
                <a:solidFill>
                  <a:schemeClr val="bg1"/>
                </a:solidFill>
              </a:rPr>
              <a:t>TWh</a:t>
            </a:r>
            <a:endParaRPr lang="en-US" sz="3800" dirty="0">
              <a:solidFill>
                <a:schemeClr val="bg1"/>
              </a:solidFill>
            </a:endParaRPr>
          </a:p>
          <a:p>
            <a:pPr lvl="1"/>
            <a:r>
              <a:rPr lang="en-US" sz="3800" dirty="0">
                <a:solidFill>
                  <a:schemeClr val="bg1"/>
                </a:solidFill>
              </a:rPr>
              <a:t>Heating: 2.3 </a:t>
            </a:r>
            <a:r>
              <a:rPr lang="en-US" sz="3800" dirty="0" err="1">
                <a:solidFill>
                  <a:schemeClr val="bg1"/>
                </a:solidFill>
              </a:rPr>
              <a:t>TWh</a:t>
            </a:r>
            <a:endParaRPr lang="en-US" sz="3800"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descr="Chart&#10;&#10;Description automatically generated">
            <a:extLst>
              <a:ext uri="{FF2B5EF4-FFF2-40B4-BE49-F238E27FC236}">
                <a16:creationId xmlns:a16="http://schemas.microsoft.com/office/drawing/2014/main" id="{BEE9BF87-86EB-ED4A-997E-5F9B2E77C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909" y="691524"/>
            <a:ext cx="7541090" cy="5316471"/>
          </a:xfrm>
          <a:prstGeom prst="rect">
            <a:avLst/>
          </a:prstGeom>
        </p:spPr>
      </p:pic>
      <p:sp>
        <p:nvSpPr>
          <p:cNvPr id="7" name="Slide Number Placeholder 6">
            <a:extLst>
              <a:ext uri="{FF2B5EF4-FFF2-40B4-BE49-F238E27FC236}">
                <a16:creationId xmlns:a16="http://schemas.microsoft.com/office/drawing/2014/main" id="{6912E29A-CBAE-6527-508D-0E91530400A7}"/>
              </a:ext>
            </a:extLst>
          </p:cNvPr>
          <p:cNvSpPr>
            <a:spLocks noGrp="1"/>
          </p:cNvSpPr>
          <p:nvPr>
            <p:ph type="sldNum" sz="quarter" idx="12"/>
          </p:nvPr>
        </p:nvSpPr>
        <p:spPr/>
        <p:txBody>
          <a:bodyPr/>
          <a:lstStyle/>
          <a:p>
            <a:fld id="{08C73F3C-411C-40F6-B8C6-4DDA86D044D0}" type="slidenum">
              <a:rPr lang="sv-SE" smtClean="0"/>
              <a:t>19</a:t>
            </a:fld>
            <a:endParaRPr lang="sv-SE"/>
          </a:p>
        </p:txBody>
      </p:sp>
    </p:spTree>
    <p:extLst>
      <p:ext uri="{BB962C8B-B14F-4D97-AF65-F5344CB8AC3E}">
        <p14:creationId xmlns:p14="http://schemas.microsoft.com/office/powerpoint/2010/main" val="192333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C150C-7BA0-EB27-BCDD-5D8BE9CAD01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Table of contents</a:t>
            </a:r>
          </a:p>
        </p:txBody>
      </p:sp>
      <p:sp>
        <p:nvSpPr>
          <p:cNvPr id="3" name="Content Placeholder 2">
            <a:extLst>
              <a:ext uri="{FF2B5EF4-FFF2-40B4-BE49-F238E27FC236}">
                <a16:creationId xmlns:a16="http://schemas.microsoft.com/office/drawing/2014/main" id="{A26DAEF4-7FC3-531B-0A27-861F39E014F0}"/>
              </a:ext>
            </a:extLst>
          </p:cNvPr>
          <p:cNvSpPr>
            <a:spLocks noGrp="1"/>
          </p:cNvSpPr>
          <p:nvPr>
            <p:ph idx="1"/>
          </p:nvPr>
        </p:nvSpPr>
        <p:spPr>
          <a:xfrm>
            <a:off x="5591695" y="1402080"/>
            <a:ext cx="6451622" cy="4053840"/>
          </a:xfrm>
        </p:spPr>
        <p:txBody>
          <a:bodyPr anchor="ctr">
            <a:noAutofit/>
          </a:bodyPr>
          <a:lstStyle/>
          <a:p>
            <a:r>
              <a:rPr lang="en-US" sz="2000" b="1" dirty="0"/>
              <a:t>1 Introduction</a:t>
            </a:r>
          </a:p>
          <a:p>
            <a:pPr lvl="1"/>
            <a:r>
              <a:rPr lang="en-US" sz="1800" dirty="0"/>
              <a:t>Background</a:t>
            </a:r>
          </a:p>
          <a:p>
            <a:pPr lvl="1"/>
            <a:r>
              <a:rPr lang="en-US" sz="1800" dirty="0"/>
              <a:t>Literature study</a:t>
            </a:r>
          </a:p>
          <a:p>
            <a:pPr lvl="1"/>
            <a:r>
              <a:rPr lang="en-US" sz="1800" dirty="0"/>
              <a:t>Objective and research questions</a:t>
            </a:r>
          </a:p>
          <a:p>
            <a:r>
              <a:rPr lang="en-US" sz="2000" b="1" dirty="0"/>
              <a:t>2. Methodology</a:t>
            </a:r>
          </a:p>
          <a:p>
            <a:pPr lvl="1"/>
            <a:r>
              <a:rPr lang="en-US" sz="1800" dirty="0"/>
              <a:t>System models</a:t>
            </a:r>
          </a:p>
          <a:p>
            <a:pPr lvl="1"/>
            <a:r>
              <a:rPr lang="en-US" sz="1800" dirty="0"/>
              <a:t>Boundary condition for optimization</a:t>
            </a:r>
          </a:p>
          <a:p>
            <a:pPr lvl="1"/>
            <a:r>
              <a:rPr lang="en-US" sz="1800" dirty="0"/>
              <a:t>Objective parameters</a:t>
            </a:r>
          </a:p>
          <a:p>
            <a:pPr lvl="1"/>
            <a:r>
              <a:rPr lang="en-US" sz="1800" dirty="0"/>
              <a:t>Algorithms</a:t>
            </a:r>
          </a:p>
          <a:p>
            <a:r>
              <a:rPr lang="en-US" sz="2000" b="1" dirty="0"/>
              <a:t>3. Results</a:t>
            </a:r>
          </a:p>
          <a:p>
            <a:pPr lvl="1"/>
            <a:r>
              <a:rPr lang="en-US" sz="1800" dirty="0"/>
              <a:t>Case 1, Case 2, Case 3</a:t>
            </a:r>
          </a:p>
          <a:p>
            <a:r>
              <a:rPr lang="en-US" sz="2000" b="1" dirty="0"/>
              <a:t>4. Discussion</a:t>
            </a:r>
          </a:p>
          <a:p>
            <a:r>
              <a:rPr lang="en-US" sz="2000" b="1" dirty="0"/>
              <a:t>5. Conclusions</a:t>
            </a:r>
          </a:p>
        </p:txBody>
      </p:sp>
      <p:sp>
        <p:nvSpPr>
          <p:cNvPr id="4" name="Slide Number Placeholder 3">
            <a:extLst>
              <a:ext uri="{FF2B5EF4-FFF2-40B4-BE49-F238E27FC236}">
                <a16:creationId xmlns:a16="http://schemas.microsoft.com/office/drawing/2014/main" id="{0FF73270-9499-32C9-9CEC-FDFB9044772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a:t>
            </a:fld>
            <a:endParaRPr lang="sv-SE"/>
          </a:p>
        </p:txBody>
      </p:sp>
    </p:spTree>
    <p:extLst>
      <p:ext uri="{BB962C8B-B14F-4D97-AF65-F5344CB8AC3E}">
        <p14:creationId xmlns:p14="http://schemas.microsoft.com/office/powerpoint/2010/main" val="1792261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83C4A-B685-C2A9-F71B-89CBF8462D7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3.1 Result - Case 1</a:t>
            </a:r>
          </a:p>
        </p:txBody>
      </p:sp>
      <p:sp>
        <p:nvSpPr>
          <p:cNvPr id="3" name="Content Placeholder 2">
            <a:extLst>
              <a:ext uri="{FF2B5EF4-FFF2-40B4-BE49-F238E27FC236}">
                <a16:creationId xmlns:a16="http://schemas.microsoft.com/office/drawing/2014/main" id="{68AED576-F6EB-96FB-19E8-BBEF36006DC8}"/>
              </a:ext>
            </a:extLst>
          </p:cNvPr>
          <p:cNvSpPr>
            <a:spLocks noGrp="1"/>
          </p:cNvSpPr>
          <p:nvPr>
            <p:ph idx="1"/>
          </p:nvPr>
        </p:nvSpPr>
        <p:spPr>
          <a:xfrm>
            <a:off x="643468" y="2638044"/>
            <a:ext cx="3363974" cy="3415622"/>
          </a:xfrm>
        </p:spPr>
        <p:txBody>
          <a:bodyPr>
            <a:normAutofit/>
          </a:bodyPr>
          <a:lstStyle/>
          <a:p>
            <a:r>
              <a:rPr lang="en-US" dirty="0">
                <a:solidFill>
                  <a:schemeClr val="bg1"/>
                </a:solidFill>
              </a:rPr>
              <a:t>Base case</a:t>
            </a:r>
          </a:p>
          <a:p>
            <a:r>
              <a:rPr lang="en-US" dirty="0">
                <a:solidFill>
                  <a:schemeClr val="bg1"/>
                </a:solidFill>
              </a:rPr>
              <a:t>In order to compare with Case 3 on savings from switching to an ELH from gas heating</a:t>
            </a:r>
          </a:p>
          <a:p>
            <a:endParaRPr lang="en-US" dirty="0">
              <a:solidFill>
                <a:schemeClr val="bg1"/>
              </a:solidFill>
            </a:endParaRPr>
          </a:p>
        </p:txBody>
      </p:sp>
      <p:sp>
        <p:nvSpPr>
          <p:cNvPr id="6" name="Slide Number Placeholder 5">
            <a:extLst>
              <a:ext uri="{FF2B5EF4-FFF2-40B4-BE49-F238E27FC236}">
                <a16:creationId xmlns:a16="http://schemas.microsoft.com/office/drawing/2014/main" id="{61184DFC-B41D-2C30-C3FA-FA7E6C2ED52E}"/>
              </a:ext>
            </a:extLst>
          </p:cNvPr>
          <p:cNvSpPr>
            <a:spLocks noGrp="1"/>
          </p:cNvSpPr>
          <p:nvPr>
            <p:ph type="sldNum" sz="quarter" idx="12"/>
          </p:nvPr>
        </p:nvSpPr>
        <p:spPr/>
        <p:txBody>
          <a:bodyPr/>
          <a:lstStyle/>
          <a:p>
            <a:fld id="{08C73F3C-411C-40F6-B8C6-4DDA86D044D0}" type="slidenum">
              <a:rPr lang="sv-SE" smtClean="0"/>
              <a:t>20</a:t>
            </a:fld>
            <a:endParaRPr lang="sv-SE"/>
          </a:p>
        </p:txBody>
      </p:sp>
      <p:pic>
        <p:nvPicPr>
          <p:cNvPr id="7" name="Picture 6" descr="Text&#10;&#10;Description automatically generated">
            <a:extLst>
              <a:ext uri="{FF2B5EF4-FFF2-40B4-BE49-F238E27FC236}">
                <a16:creationId xmlns:a16="http://schemas.microsoft.com/office/drawing/2014/main" id="{21F1945C-82BA-8742-9393-8FAD4D51D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593" y="2110038"/>
            <a:ext cx="6857203" cy="2637924"/>
          </a:xfrm>
          <a:prstGeom prst="rect">
            <a:avLst/>
          </a:prstGeom>
        </p:spPr>
      </p:pic>
    </p:spTree>
    <p:extLst>
      <p:ext uri="{BB962C8B-B14F-4D97-AF65-F5344CB8AC3E}">
        <p14:creationId xmlns:p14="http://schemas.microsoft.com/office/powerpoint/2010/main" val="4115836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33D8A736-B71D-C9FF-730F-ED1BB16B1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0" y="2329293"/>
            <a:ext cx="5067626" cy="3268619"/>
          </a:xfrm>
          <a:prstGeom prst="rect">
            <a:avLst/>
          </a:prstGeom>
        </p:spPr>
      </p:pic>
      <p:sp>
        <p:nvSpPr>
          <p:cNvPr id="12" name="Rectangle 11">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84F48-2FCB-C454-5585-9DB4185F433E}"/>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dirty="0"/>
              <a:t>3.2 Case 2: Installment of BESS – results</a:t>
            </a:r>
          </a:p>
        </p:txBody>
      </p:sp>
      <p:sp>
        <p:nvSpPr>
          <p:cNvPr id="8" name="TextBox 7">
            <a:extLst>
              <a:ext uri="{FF2B5EF4-FFF2-40B4-BE49-F238E27FC236}">
                <a16:creationId xmlns:a16="http://schemas.microsoft.com/office/drawing/2014/main" id="{FDF8E033-2892-30CF-6E44-09D57E77B8BB}"/>
              </a:ext>
            </a:extLst>
          </p:cNvPr>
          <p:cNvSpPr txBox="1"/>
          <p:nvPr/>
        </p:nvSpPr>
        <p:spPr>
          <a:xfrm>
            <a:off x="6119732" y="2832410"/>
            <a:ext cx="5291327" cy="29520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Neither GA or FF can get positive NPV</a:t>
            </a:r>
          </a:p>
          <a:p>
            <a:pPr marL="285750" indent="-285750">
              <a:lnSpc>
                <a:spcPct val="150000"/>
              </a:lnSpc>
              <a:buFont typeface="Arial" panose="020B0604020202020204" pitchFamily="34" charset="0"/>
              <a:buChar char="•"/>
            </a:pPr>
            <a:r>
              <a:rPr lang="en-US" dirty="0">
                <a:solidFill>
                  <a:schemeClr val="bg1"/>
                </a:solidFill>
              </a:rPr>
              <a:t>FF finds bets NPV value at lowest value in search space. I.E., not worth investing in BESS</a:t>
            </a:r>
          </a:p>
          <a:p>
            <a:pPr marL="285750" indent="-285750">
              <a:lnSpc>
                <a:spcPct val="150000"/>
              </a:lnSpc>
              <a:buFont typeface="Arial" panose="020B0604020202020204" pitchFamily="34" charset="0"/>
              <a:buChar char="•"/>
            </a:pPr>
            <a:r>
              <a:rPr lang="en-US" dirty="0">
                <a:solidFill>
                  <a:schemeClr val="bg1"/>
                </a:solidFill>
              </a:rPr>
              <a:t>GA can find better solution for LCOS with high values for BESS capacity and power</a:t>
            </a:r>
          </a:p>
          <a:p>
            <a:pPr marL="285750" indent="-285750">
              <a:lnSpc>
                <a:spcPct val="150000"/>
              </a:lnSpc>
              <a:buFont typeface="Arial" panose="020B0604020202020204" pitchFamily="34" charset="0"/>
              <a:buChar char="•"/>
            </a:pPr>
            <a:r>
              <a:rPr lang="en-US" dirty="0">
                <a:solidFill>
                  <a:schemeClr val="bg1"/>
                </a:solidFill>
              </a:rPr>
              <a:t>GA and FF shows convergence of solution with higher iterations</a:t>
            </a:r>
          </a:p>
        </p:txBody>
      </p:sp>
      <p:sp>
        <p:nvSpPr>
          <p:cNvPr id="11" name="Slide Number Placeholder 10">
            <a:extLst>
              <a:ext uri="{FF2B5EF4-FFF2-40B4-BE49-F238E27FC236}">
                <a16:creationId xmlns:a16="http://schemas.microsoft.com/office/drawing/2014/main" id="{0C0F53DA-B334-69A1-C906-867EB98B51F3}"/>
              </a:ext>
            </a:extLst>
          </p:cNvPr>
          <p:cNvSpPr>
            <a:spLocks noGrp="1"/>
          </p:cNvSpPr>
          <p:nvPr>
            <p:ph type="sldNum" sz="quarter" idx="12"/>
          </p:nvPr>
        </p:nvSpPr>
        <p:spPr/>
        <p:txBody>
          <a:bodyPr/>
          <a:lstStyle/>
          <a:p>
            <a:fld id="{08C73F3C-411C-40F6-B8C6-4DDA86D044D0}" type="slidenum">
              <a:rPr lang="sv-SE" smtClean="0"/>
              <a:t>21</a:t>
            </a:fld>
            <a:endParaRPr lang="sv-SE"/>
          </a:p>
        </p:txBody>
      </p:sp>
      <p:pic>
        <p:nvPicPr>
          <p:cNvPr id="4" name="Picture 3" descr="Table&#10;&#10;Description automatically generated">
            <a:extLst>
              <a:ext uri="{FF2B5EF4-FFF2-40B4-BE49-F238E27FC236}">
                <a16:creationId xmlns:a16="http://schemas.microsoft.com/office/drawing/2014/main" id="{8A61ED4E-C7A9-D2A3-F0C7-7E8FF0B7D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0" y="559464"/>
            <a:ext cx="5222427" cy="1461122"/>
          </a:xfrm>
          <a:prstGeom prst="rect">
            <a:avLst/>
          </a:prstGeom>
        </p:spPr>
      </p:pic>
    </p:spTree>
    <p:extLst>
      <p:ext uri="{BB962C8B-B14F-4D97-AF65-F5344CB8AC3E}">
        <p14:creationId xmlns:p14="http://schemas.microsoft.com/office/powerpoint/2010/main" val="4000622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CE2AB9F9-34B3-2157-8A29-6C025F8DE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10" y="3377509"/>
            <a:ext cx="4158240" cy="2734043"/>
          </a:xfrm>
          <a:prstGeom prst="rect">
            <a:avLst/>
          </a:prstGeom>
        </p:spPr>
      </p:pic>
      <p:sp>
        <p:nvSpPr>
          <p:cNvPr id="25" name="Rectangle 24">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59D48-C459-3A1B-2488-4F8657AB7AE2}"/>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274320" tIns="182880" rIns="274320" bIns="182880" rtlCol="0" anchorCtr="1">
            <a:normAutofit fontScale="90000"/>
          </a:bodyPr>
          <a:lstStyle/>
          <a:p>
            <a:r>
              <a:rPr lang="en-US" dirty="0"/>
              <a:t>3.3 Case 3: Installment of both BESS and ELH – results</a:t>
            </a:r>
          </a:p>
        </p:txBody>
      </p:sp>
      <p:pic>
        <p:nvPicPr>
          <p:cNvPr id="5" name="Picture 4" descr="Table&#10;&#10;Description automatically generated">
            <a:extLst>
              <a:ext uri="{FF2B5EF4-FFF2-40B4-BE49-F238E27FC236}">
                <a16:creationId xmlns:a16="http://schemas.microsoft.com/office/drawing/2014/main" id="{E7F9C500-0DDB-1C09-3AD2-7B977A2D9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33" y="860127"/>
            <a:ext cx="4671595" cy="2195649"/>
          </a:xfrm>
          <a:prstGeom prst="rect">
            <a:avLst/>
          </a:prstGeom>
        </p:spPr>
      </p:pic>
      <p:sp>
        <p:nvSpPr>
          <p:cNvPr id="8" name="TextBox 7">
            <a:extLst>
              <a:ext uri="{FF2B5EF4-FFF2-40B4-BE49-F238E27FC236}">
                <a16:creationId xmlns:a16="http://schemas.microsoft.com/office/drawing/2014/main" id="{E8252AA3-D7CC-B9E3-37F4-62427C0286F1}"/>
              </a:ext>
            </a:extLst>
          </p:cNvPr>
          <p:cNvSpPr txBox="1"/>
          <p:nvPr/>
        </p:nvSpPr>
        <p:spPr>
          <a:xfrm>
            <a:off x="6119732" y="2698595"/>
            <a:ext cx="5291327" cy="25365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GA finds better results for both LCOS and NPV</a:t>
            </a:r>
          </a:p>
          <a:p>
            <a:pPr marL="285750" indent="-285750">
              <a:lnSpc>
                <a:spcPct val="150000"/>
              </a:lnSpc>
              <a:buFont typeface="Arial" panose="020B0604020202020204" pitchFamily="34" charset="0"/>
              <a:buChar char="•"/>
            </a:pPr>
            <a:r>
              <a:rPr lang="en-US" dirty="0">
                <a:solidFill>
                  <a:schemeClr val="bg1"/>
                </a:solidFill>
              </a:rPr>
              <a:t>GA converges with higher iterations</a:t>
            </a:r>
          </a:p>
          <a:p>
            <a:pPr marL="285750" indent="-285750">
              <a:lnSpc>
                <a:spcPct val="150000"/>
              </a:lnSpc>
              <a:buFont typeface="Arial" panose="020B0604020202020204" pitchFamily="34" charset="0"/>
              <a:buChar char="•"/>
            </a:pPr>
            <a:r>
              <a:rPr lang="en-US" dirty="0">
                <a:solidFill>
                  <a:schemeClr val="bg1"/>
                </a:solidFill>
              </a:rPr>
              <a:t>FF gets stuck at local optimum at [0.1, 0.1, 0.1] for LCOS optimization</a:t>
            </a:r>
          </a:p>
          <a:p>
            <a:pPr marL="285750" indent="-285750">
              <a:lnSpc>
                <a:spcPct val="150000"/>
              </a:lnSpc>
              <a:buFont typeface="Arial" panose="020B0604020202020204" pitchFamily="34" charset="0"/>
              <a:buChar char="•"/>
            </a:pPr>
            <a:r>
              <a:rPr lang="en-US" dirty="0">
                <a:solidFill>
                  <a:schemeClr val="bg1"/>
                </a:solidFill>
              </a:rPr>
              <a:t>NPV vs LCOS gives highly different solutions</a:t>
            </a:r>
          </a:p>
          <a:p>
            <a:pPr marL="285750" indent="-285750">
              <a:lnSpc>
                <a:spcPct val="150000"/>
              </a:lnSpc>
              <a:buFont typeface="Arial" panose="020B0604020202020204" pitchFamily="34" charset="0"/>
              <a:buChar char="•"/>
            </a:pPr>
            <a:r>
              <a:rPr lang="en-US" dirty="0">
                <a:solidFill>
                  <a:schemeClr val="bg1"/>
                </a:solidFill>
              </a:rPr>
              <a:t>GA wants to maximize the ELH power</a:t>
            </a:r>
          </a:p>
        </p:txBody>
      </p:sp>
      <p:sp>
        <p:nvSpPr>
          <p:cNvPr id="9" name="Slide Number Placeholder 8">
            <a:extLst>
              <a:ext uri="{FF2B5EF4-FFF2-40B4-BE49-F238E27FC236}">
                <a16:creationId xmlns:a16="http://schemas.microsoft.com/office/drawing/2014/main" id="{46CF67AF-01D1-C98F-C757-F0B35184A4BF}"/>
              </a:ext>
            </a:extLst>
          </p:cNvPr>
          <p:cNvSpPr>
            <a:spLocks noGrp="1"/>
          </p:cNvSpPr>
          <p:nvPr>
            <p:ph type="sldNum" sz="quarter" idx="12"/>
          </p:nvPr>
        </p:nvSpPr>
        <p:spPr/>
        <p:txBody>
          <a:bodyPr/>
          <a:lstStyle/>
          <a:p>
            <a:fld id="{08C73F3C-411C-40F6-B8C6-4DDA86D044D0}" type="slidenum">
              <a:rPr lang="sv-SE" smtClean="0"/>
              <a:t>22</a:t>
            </a:fld>
            <a:endParaRPr lang="sv-SE"/>
          </a:p>
        </p:txBody>
      </p:sp>
    </p:spTree>
    <p:extLst>
      <p:ext uri="{BB962C8B-B14F-4D97-AF65-F5344CB8AC3E}">
        <p14:creationId xmlns:p14="http://schemas.microsoft.com/office/powerpoint/2010/main" val="288117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98FC6-2F87-DCFA-B720-5A42BAFA7B49}"/>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600" dirty="0">
                <a:solidFill>
                  <a:schemeClr val="bg1"/>
                </a:solidFill>
              </a:rPr>
              <a:t>3.4 Results - Breakdown of cost/earnings</a:t>
            </a:r>
          </a:p>
        </p:txBody>
      </p:sp>
      <p:sp>
        <p:nvSpPr>
          <p:cNvPr id="8" name="TextBox 7">
            <a:extLst>
              <a:ext uri="{FF2B5EF4-FFF2-40B4-BE49-F238E27FC236}">
                <a16:creationId xmlns:a16="http://schemas.microsoft.com/office/drawing/2014/main" id="{D22286F9-BAB6-9769-C0AC-0DB0BA5D5E02}"/>
              </a:ext>
            </a:extLst>
          </p:cNvPr>
          <p:cNvSpPr txBox="1"/>
          <p:nvPr/>
        </p:nvSpPr>
        <p:spPr>
          <a:xfrm>
            <a:off x="643468" y="2638044"/>
            <a:ext cx="3363974" cy="3415622"/>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dirty="0">
                <a:solidFill>
                  <a:schemeClr val="bg1"/>
                </a:solidFill>
              </a:rPr>
              <a:t>Case 2 and 3: Energy arbitrage not enough</a:t>
            </a: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Saved heating cost due to ELH stands for significant amount of earnings in case 3</a:t>
            </a:r>
          </a:p>
          <a:p>
            <a:pPr marL="285750" indent="-228600" defTabSz="914400">
              <a:spcBef>
                <a:spcPts val="1000"/>
              </a:spcBef>
              <a:buClr>
                <a:schemeClr val="accent2"/>
              </a:buClr>
              <a:buFont typeface="Arial" panose="020B0604020202020204" pitchFamily="34" charset="0"/>
              <a:buChar char="•"/>
            </a:pPr>
            <a:r>
              <a:rPr lang="en-US" dirty="0">
                <a:solidFill>
                  <a:schemeClr val="bg1"/>
                </a:solidFill>
              </a:rPr>
              <a:t>Investment cost stands for a big part of all costs,  when optimizing for both LCOS and NPV</a:t>
            </a:r>
          </a:p>
        </p:txBody>
      </p:sp>
      <p:pic>
        <p:nvPicPr>
          <p:cNvPr id="16" name="Picture 15" descr="Chart, bar chart&#10;&#10;Description automatically generated">
            <a:extLst>
              <a:ext uri="{FF2B5EF4-FFF2-40B4-BE49-F238E27FC236}">
                <a16:creationId xmlns:a16="http://schemas.microsoft.com/office/drawing/2014/main" id="{565C6EEF-3F56-CBF1-6850-030379EDF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594" y="216229"/>
            <a:ext cx="5542029" cy="6425541"/>
          </a:xfrm>
          <a:prstGeom prst="rect">
            <a:avLst/>
          </a:prstGeom>
        </p:spPr>
      </p:pic>
      <p:sp>
        <p:nvSpPr>
          <p:cNvPr id="9" name="Slide Number Placeholder 8">
            <a:extLst>
              <a:ext uri="{FF2B5EF4-FFF2-40B4-BE49-F238E27FC236}">
                <a16:creationId xmlns:a16="http://schemas.microsoft.com/office/drawing/2014/main" id="{E9B6727C-CB84-A691-4F21-1431B135A0CC}"/>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dirty="0"/>
              <a:pPr>
                <a:lnSpc>
                  <a:spcPct val="90000"/>
                </a:lnSpc>
                <a:spcAft>
                  <a:spcPts val="600"/>
                </a:spcAft>
              </a:pPr>
              <a:t>23</a:t>
            </a:fld>
            <a:endParaRPr lang="en-US"/>
          </a:p>
        </p:txBody>
      </p:sp>
    </p:spTree>
    <p:extLst>
      <p:ext uri="{BB962C8B-B14F-4D97-AF65-F5344CB8AC3E}">
        <p14:creationId xmlns:p14="http://schemas.microsoft.com/office/powerpoint/2010/main" val="1011851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779E5-64C2-C291-39F6-B1287780248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3.5 Results -optimization time</a:t>
            </a:r>
          </a:p>
        </p:txBody>
      </p:sp>
      <p:sp>
        <p:nvSpPr>
          <p:cNvPr id="3" name="Content Placeholder 2">
            <a:extLst>
              <a:ext uri="{FF2B5EF4-FFF2-40B4-BE49-F238E27FC236}">
                <a16:creationId xmlns:a16="http://schemas.microsoft.com/office/drawing/2014/main" id="{DD3CD523-E8F1-FA54-18CB-B0FC67CB318B}"/>
              </a:ext>
            </a:extLst>
          </p:cNvPr>
          <p:cNvSpPr>
            <a:spLocks noGrp="1"/>
          </p:cNvSpPr>
          <p:nvPr>
            <p:ph idx="1"/>
          </p:nvPr>
        </p:nvSpPr>
        <p:spPr>
          <a:xfrm>
            <a:off x="643468" y="2638044"/>
            <a:ext cx="3363974" cy="3415622"/>
          </a:xfrm>
        </p:spPr>
        <p:txBody>
          <a:bodyPr>
            <a:normAutofit/>
          </a:bodyPr>
          <a:lstStyle/>
          <a:p>
            <a:pPr>
              <a:lnSpc>
                <a:spcPct val="150000"/>
              </a:lnSpc>
            </a:pPr>
            <a:r>
              <a:rPr lang="en-US" dirty="0">
                <a:solidFill>
                  <a:schemeClr val="bg1"/>
                </a:solidFill>
              </a:rPr>
              <a:t>GA is faster in all cases</a:t>
            </a:r>
          </a:p>
          <a:p>
            <a:pPr>
              <a:lnSpc>
                <a:spcPct val="150000"/>
              </a:lnSpc>
            </a:pPr>
            <a:r>
              <a:rPr lang="en-US" dirty="0">
                <a:solidFill>
                  <a:schemeClr val="bg1"/>
                </a:solidFill>
              </a:rPr>
              <a:t>The STD of time is increasing with number of iterations</a:t>
            </a:r>
          </a:p>
          <a:p>
            <a:pPr>
              <a:lnSpc>
                <a:spcPct val="150000"/>
              </a:lnSpc>
            </a:pPr>
            <a:r>
              <a:rPr lang="en-US" dirty="0">
                <a:solidFill>
                  <a:schemeClr val="bg1"/>
                </a:solidFill>
              </a:rPr>
              <a:t>FF shows a steeper increase of STD in time with higher iterations</a:t>
            </a:r>
          </a:p>
        </p:txBody>
      </p:sp>
      <p:pic>
        <p:nvPicPr>
          <p:cNvPr id="5" name="Picture 4" descr="Chart, line chart&#10;&#10;Description automatically generated">
            <a:extLst>
              <a:ext uri="{FF2B5EF4-FFF2-40B4-BE49-F238E27FC236}">
                <a16:creationId xmlns:a16="http://schemas.microsoft.com/office/drawing/2014/main" id="{6CEAACE4-8BA8-2EC1-C90B-53775758E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858" y="1956888"/>
            <a:ext cx="6968578" cy="2944223"/>
          </a:xfrm>
          <a:prstGeom prst="rect">
            <a:avLst/>
          </a:prstGeom>
        </p:spPr>
      </p:pic>
      <p:sp>
        <p:nvSpPr>
          <p:cNvPr id="6" name="Slide Number Placeholder 5">
            <a:extLst>
              <a:ext uri="{FF2B5EF4-FFF2-40B4-BE49-F238E27FC236}">
                <a16:creationId xmlns:a16="http://schemas.microsoft.com/office/drawing/2014/main" id="{C9B7719A-7017-12B6-6A51-351D70745519}"/>
              </a:ext>
            </a:extLst>
          </p:cNvPr>
          <p:cNvSpPr>
            <a:spLocks noGrp="1"/>
          </p:cNvSpPr>
          <p:nvPr>
            <p:ph type="sldNum" sz="quarter" idx="12"/>
          </p:nvPr>
        </p:nvSpPr>
        <p:spPr/>
        <p:txBody>
          <a:bodyPr/>
          <a:lstStyle/>
          <a:p>
            <a:fld id="{08C73F3C-411C-40F6-B8C6-4DDA86D044D0}" type="slidenum">
              <a:rPr lang="sv-SE" smtClean="0"/>
              <a:t>24</a:t>
            </a:fld>
            <a:endParaRPr lang="sv-SE"/>
          </a:p>
        </p:txBody>
      </p:sp>
    </p:spTree>
    <p:extLst>
      <p:ext uri="{BB962C8B-B14F-4D97-AF65-F5344CB8AC3E}">
        <p14:creationId xmlns:p14="http://schemas.microsoft.com/office/powerpoint/2010/main" val="32764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2ACD9-BAC5-C4F1-231D-7B30A9439B13}"/>
              </a:ext>
            </a:extLst>
          </p:cNvPr>
          <p:cNvSpPr>
            <a:spLocks noGrp="1"/>
          </p:cNvSpPr>
          <p:nvPr>
            <p:ph type="title"/>
          </p:nvPr>
        </p:nvSpPr>
        <p:spPr>
          <a:xfrm>
            <a:off x="643468" y="820010"/>
            <a:ext cx="3415288" cy="1521746"/>
          </a:xfrm>
          <a:noFill/>
          <a:ln>
            <a:solidFill>
              <a:schemeClr val="bg1"/>
            </a:solidFill>
          </a:ln>
        </p:spPr>
        <p:txBody>
          <a:bodyPr vert="horz" lIns="274320" tIns="182880" rIns="274320" bIns="182880" rtlCol="0" anchor="ctr" anchorCtr="1">
            <a:normAutofit/>
          </a:bodyPr>
          <a:lstStyle/>
          <a:p>
            <a:r>
              <a:rPr lang="en-US" sz="2000" dirty="0">
                <a:solidFill>
                  <a:schemeClr val="bg1"/>
                </a:solidFill>
              </a:rPr>
              <a:t>3.6 Results - Schedule function</a:t>
            </a:r>
          </a:p>
        </p:txBody>
      </p:sp>
      <p:sp>
        <p:nvSpPr>
          <p:cNvPr id="3" name="Content Placeholder 2">
            <a:extLst>
              <a:ext uri="{FF2B5EF4-FFF2-40B4-BE49-F238E27FC236}">
                <a16:creationId xmlns:a16="http://schemas.microsoft.com/office/drawing/2014/main" id="{5FD3994E-E790-3CDA-ADC6-B5305C6750D9}"/>
              </a:ext>
            </a:extLst>
          </p:cNvPr>
          <p:cNvSpPr>
            <a:spLocks noGrp="1"/>
          </p:cNvSpPr>
          <p:nvPr>
            <p:ph idx="1"/>
          </p:nvPr>
        </p:nvSpPr>
        <p:spPr>
          <a:xfrm>
            <a:off x="619504" y="3270507"/>
            <a:ext cx="3415288" cy="1803297"/>
          </a:xfrm>
        </p:spPr>
        <p:txBody>
          <a:bodyPr vert="horz" lIns="91440" tIns="45720" rIns="91440" bIns="45720" rtlCol="0">
            <a:normAutofit/>
          </a:bodyPr>
          <a:lstStyle/>
          <a:p>
            <a:r>
              <a:rPr lang="en-US" sz="2000" kern="1200" dirty="0">
                <a:solidFill>
                  <a:schemeClr val="bg1"/>
                </a:solidFill>
                <a:latin typeface="+mn-lt"/>
                <a:ea typeface="+mn-ea"/>
                <a:cs typeface="+mn-cs"/>
              </a:rPr>
              <a:t>Only </a:t>
            </a:r>
            <a:r>
              <a:rPr lang="en-US" sz="2000" dirty="0">
                <a:solidFill>
                  <a:schemeClr val="bg1"/>
                </a:solidFill>
              </a:rPr>
              <a:t>uses BESS a low amount during lifetime</a:t>
            </a:r>
          </a:p>
          <a:p>
            <a:pPr lvl="1"/>
            <a:r>
              <a:rPr lang="en-US" sz="1800" kern="1200" dirty="0">
                <a:solidFill>
                  <a:schemeClr val="bg1"/>
                </a:solidFill>
                <a:latin typeface="+mn-lt"/>
                <a:ea typeface="+mn-ea"/>
                <a:cs typeface="+mn-cs"/>
              </a:rPr>
              <a:t>NPV: 14%</a:t>
            </a:r>
          </a:p>
          <a:p>
            <a:pPr lvl="1"/>
            <a:r>
              <a:rPr lang="en-US" sz="1800" dirty="0">
                <a:solidFill>
                  <a:schemeClr val="bg1"/>
                </a:solidFill>
              </a:rPr>
              <a:t>LCOS: 36%</a:t>
            </a:r>
          </a:p>
        </p:txBody>
      </p:sp>
      <p:pic>
        <p:nvPicPr>
          <p:cNvPr id="5" name="Picture 4" descr="Chart, pie chart&#10;&#10;Description automatically generated">
            <a:extLst>
              <a:ext uri="{FF2B5EF4-FFF2-40B4-BE49-F238E27FC236}">
                <a16:creationId xmlns:a16="http://schemas.microsoft.com/office/drawing/2014/main" id="{6324487E-C322-4169-453F-117F04FFE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543657"/>
            <a:ext cx="6250769" cy="3609819"/>
          </a:xfrm>
          <a:prstGeom prst="rect">
            <a:avLst/>
          </a:prstGeom>
        </p:spPr>
      </p:pic>
      <p:sp>
        <p:nvSpPr>
          <p:cNvPr id="6" name="Slide Number Placeholder 5">
            <a:extLst>
              <a:ext uri="{FF2B5EF4-FFF2-40B4-BE49-F238E27FC236}">
                <a16:creationId xmlns:a16="http://schemas.microsoft.com/office/drawing/2014/main" id="{033B456E-6AE7-8214-0CB0-D8B63D63F994}"/>
              </a:ext>
            </a:extLst>
          </p:cNvPr>
          <p:cNvSpPr>
            <a:spLocks noGrp="1"/>
          </p:cNvSpPr>
          <p:nvPr>
            <p:ph type="sldNum" sz="quarter" idx="12"/>
          </p:nvPr>
        </p:nvSpPr>
        <p:spPr/>
        <p:txBody>
          <a:bodyPr/>
          <a:lstStyle/>
          <a:p>
            <a:fld id="{08C73F3C-411C-40F6-B8C6-4DDA86D044D0}" type="slidenum">
              <a:rPr lang="sv-SE" smtClean="0"/>
              <a:t>25</a:t>
            </a:fld>
            <a:endParaRPr lang="sv-SE"/>
          </a:p>
        </p:txBody>
      </p:sp>
    </p:spTree>
    <p:extLst>
      <p:ext uri="{BB962C8B-B14F-4D97-AF65-F5344CB8AC3E}">
        <p14:creationId xmlns:p14="http://schemas.microsoft.com/office/powerpoint/2010/main" val="2349530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67318-BD1F-DD6F-1366-50364DE74426}"/>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600" dirty="0">
                <a:solidFill>
                  <a:srgbClr val="FFFFFF"/>
                </a:solidFill>
              </a:rPr>
              <a:t>4. Discussion</a:t>
            </a:r>
          </a:p>
        </p:txBody>
      </p:sp>
      <p:sp>
        <p:nvSpPr>
          <p:cNvPr id="3" name="Content Placeholder 2">
            <a:extLst>
              <a:ext uri="{FF2B5EF4-FFF2-40B4-BE49-F238E27FC236}">
                <a16:creationId xmlns:a16="http://schemas.microsoft.com/office/drawing/2014/main" id="{F9E09D7B-4EF3-E576-08DC-4B76EB0C32B4}"/>
              </a:ext>
            </a:extLst>
          </p:cNvPr>
          <p:cNvSpPr>
            <a:spLocks noGrp="1"/>
          </p:cNvSpPr>
          <p:nvPr>
            <p:ph idx="1"/>
          </p:nvPr>
        </p:nvSpPr>
        <p:spPr>
          <a:xfrm>
            <a:off x="6515539" y="749700"/>
            <a:ext cx="5618847" cy="5358600"/>
          </a:xfrm>
        </p:spPr>
        <p:txBody>
          <a:bodyPr anchor="ctr">
            <a:normAutofit fontScale="92500" lnSpcReduction="20000"/>
          </a:bodyPr>
          <a:lstStyle/>
          <a:p>
            <a:pPr>
              <a:lnSpc>
                <a:spcPct val="150000"/>
              </a:lnSpc>
            </a:pPr>
            <a:r>
              <a:rPr lang="en-US" b="1" dirty="0"/>
              <a:t>LCOS result (GA)</a:t>
            </a:r>
            <a:r>
              <a:rPr lang="en-US" dirty="0"/>
              <a:t> from case 2 and 3:  0.2256 €/kWh and 0.2308 €/kWh</a:t>
            </a:r>
          </a:p>
          <a:p>
            <a:pPr>
              <a:lnSpc>
                <a:spcPct val="150000"/>
              </a:lnSpc>
            </a:pPr>
            <a:r>
              <a:rPr lang="en-US" dirty="0"/>
              <a:t>Compared to</a:t>
            </a:r>
            <a:r>
              <a:rPr lang="en-US" b="1" dirty="0"/>
              <a:t> </a:t>
            </a:r>
            <a:r>
              <a:rPr lang="en-US" dirty="0"/>
              <a:t>real world values</a:t>
            </a:r>
            <a:r>
              <a:rPr lang="en-US" baseline="30000" dirty="0"/>
              <a:t>1</a:t>
            </a:r>
            <a:r>
              <a:rPr lang="en-US" dirty="0"/>
              <a:t>:  LCOS of 0.185 – 0.2704 €/kWh for Li-ion batteries</a:t>
            </a:r>
          </a:p>
          <a:p>
            <a:pPr lvl="1">
              <a:lnSpc>
                <a:spcPct val="150000"/>
              </a:lnSpc>
            </a:pPr>
            <a:r>
              <a:rPr lang="en-US" dirty="0"/>
              <a:t>Similar results -&gt; GA can be seen as a useful tool to optimize for LCOS</a:t>
            </a:r>
          </a:p>
          <a:p>
            <a:pPr>
              <a:lnSpc>
                <a:spcPct val="150000"/>
              </a:lnSpc>
            </a:pPr>
            <a:r>
              <a:rPr lang="en-US" dirty="0"/>
              <a:t>Positive NPV for Case 3, due to installment of ELH</a:t>
            </a:r>
          </a:p>
          <a:p>
            <a:pPr>
              <a:lnSpc>
                <a:spcPct val="150000"/>
              </a:lnSpc>
            </a:pPr>
            <a:r>
              <a:rPr lang="en-US" dirty="0"/>
              <a:t>Similar results for different solutions.</a:t>
            </a:r>
          </a:p>
          <a:p>
            <a:pPr>
              <a:lnSpc>
                <a:spcPct val="150000"/>
              </a:lnSpc>
            </a:pPr>
            <a:r>
              <a:rPr lang="en-US" b="1" dirty="0"/>
              <a:t>Schedule function</a:t>
            </a:r>
            <a:r>
              <a:rPr lang="en-US" dirty="0"/>
              <a:t> using simple methodology –&gt; not optimized usage of BESS</a:t>
            </a:r>
          </a:p>
          <a:p>
            <a:pPr lvl="1">
              <a:lnSpc>
                <a:spcPct val="150000"/>
              </a:lnSpc>
            </a:pPr>
            <a:r>
              <a:rPr lang="en-US" dirty="0"/>
              <a:t>Only simply optimized for Energy arbitrage and not Peak shaving</a:t>
            </a:r>
          </a:p>
          <a:p>
            <a:pPr>
              <a:lnSpc>
                <a:spcPct val="150000"/>
              </a:lnSpc>
            </a:pPr>
            <a:r>
              <a:rPr lang="en-US" b="1" dirty="0"/>
              <a:t>Widely different </a:t>
            </a:r>
            <a:r>
              <a:rPr lang="en-US" dirty="0"/>
              <a:t>solutions when optimizing for NPV or LCOS</a:t>
            </a:r>
          </a:p>
        </p:txBody>
      </p:sp>
      <p:sp>
        <p:nvSpPr>
          <p:cNvPr id="4" name="Slide Number Placeholder 3">
            <a:extLst>
              <a:ext uri="{FF2B5EF4-FFF2-40B4-BE49-F238E27FC236}">
                <a16:creationId xmlns:a16="http://schemas.microsoft.com/office/drawing/2014/main" id="{59E21E19-3204-544B-01DD-E734DD8F983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26</a:t>
            </a:fld>
            <a:endParaRPr lang="sv-SE"/>
          </a:p>
        </p:txBody>
      </p:sp>
      <p:sp>
        <p:nvSpPr>
          <p:cNvPr id="5" name="TextBox 4">
            <a:extLst>
              <a:ext uri="{FF2B5EF4-FFF2-40B4-BE49-F238E27FC236}">
                <a16:creationId xmlns:a16="http://schemas.microsoft.com/office/drawing/2014/main" id="{09482821-E441-F26B-C7F1-7A53A1EE53E6}"/>
              </a:ext>
            </a:extLst>
          </p:cNvPr>
          <p:cNvSpPr txBox="1"/>
          <p:nvPr/>
        </p:nvSpPr>
        <p:spPr>
          <a:xfrm>
            <a:off x="3103389" y="5797210"/>
            <a:ext cx="3431226" cy="923330"/>
          </a:xfrm>
          <a:prstGeom prst="rect">
            <a:avLst/>
          </a:prstGeom>
          <a:noFill/>
        </p:spPr>
        <p:txBody>
          <a:bodyPr wrap="square" rtlCol="0">
            <a:spAutoFit/>
          </a:bodyPr>
          <a:lstStyle/>
          <a:p>
            <a:r>
              <a:rPr lang="en-US" dirty="0"/>
              <a:t>1.  Lazard, </a:t>
            </a:r>
            <a:r>
              <a:rPr lang="en-US" i="1" dirty="0"/>
              <a:t>Levelized Cost of Energy and Levelized Cost of Storage 2018</a:t>
            </a:r>
            <a:r>
              <a:rPr lang="en-US" dirty="0"/>
              <a:t>. </a:t>
            </a:r>
            <a:r>
              <a:rPr lang="en-US" dirty="0" err="1"/>
              <a:t>en</a:t>
            </a:r>
            <a:r>
              <a:rPr lang="en-US" dirty="0"/>
              <a:t>. 2018.</a:t>
            </a:r>
          </a:p>
        </p:txBody>
      </p:sp>
    </p:spTree>
    <p:extLst>
      <p:ext uri="{BB962C8B-B14F-4D97-AF65-F5344CB8AC3E}">
        <p14:creationId xmlns:p14="http://schemas.microsoft.com/office/powerpoint/2010/main" val="166723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F3224-C5DD-8D79-CB62-0AFC7EDBB23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dirty="0">
                <a:solidFill>
                  <a:srgbClr val="FFFFFF"/>
                </a:solidFill>
              </a:rPr>
              <a:t>5. Conclusion</a:t>
            </a:r>
          </a:p>
        </p:txBody>
      </p:sp>
      <p:sp>
        <p:nvSpPr>
          <p:cNvPr id="3" name="Content Placeholder 2">
            <a:extLst>
              <a:ext uri="{FF2B5EF4-FFF2-40B4-BE49-F238E27FC236}">
                <a16:creationId xmlns:a16="http://schemas.microsoft.com/office/drawing/2014/main" id="{D5816001-01BF-4DE2-3A64-2CA56D6DDB15}"/>
              </a:ext>
            </a:extLst>
          </p:cNvPr>
          <p:cNvSpPr>
            <a:spLocks noGrp="1"/>
          </p:cNvSpPr>
          <p:nvPr>
            <p:ph idx="1"/>
          </p:nvPr>
        </p:nvSpPr>
        <p:spPr>
          <a:xfrm>
            <a:off x="5591695" y="1402080"/>
            <a:ext cx="5320696" cy="4053840"/>
          </a:xfrm>
        </p:spPr>
        <p:txBody>
          <a:bodyPr anchor="ctr">
            <a:normAutofit fontScale="92500"/>
          </a:bodyPr>
          <a:lstStyle/>
          <a:p>
            <a:pPr>
              <a:lnSpc>
                <a:spcPct val="150000"/>
              </a:lnSpc>
            </a:pPr>
            <a:r>
              <a:rPr lang="en-US" sz="2400" dirty="0"/>
              <a:t>Meta-heuristic algorithms can be used to find optimal sizing for energy storage</a:t>
            </a:r>
          </a:p>
          <a:p>
            <a:pPr>
              <a:lnSpc>
                <a:spcPct val="150000"/>
              </a:lnSpc>
            </a:pPr>
            <a:r>
              <a:rPr lang="en-US" sz="2400" dirty="0"/>
              <a:t>GA is faster and provides better results -&gt; more suitable Meta-heuristic algorithm for stated case study</a:t>
            </a:r>
          </a:p>
          <a:p>
            <a:pPr>
              <a:lnSpc>
                <a:spcPct val="150000"/>
              </a:lnSpc>
            </a:pPr>
            <a:r>
              <a:rPr lang="en-US" sz="2400" dirty="0"/>
              <a:t>FF gets stuck in local optimums -&gt; not recommended for the stated problem</a:t>
            </a:r>
          </a:p>
        </p:txBody>
      </p:sp>
      <p:sp>
        <p:nvSpPr>
          <p:cNvPr id="4" name="Slide Number Placeholder 3">
            <a:extLst>
              <a:ext uri="{FF2B5EF4-FFF2-40B4-BE49-F238E27FC236}">
                <a16:creationId xmlns:a16="http://schemas.microsoft.com/office/drawing/2014/main" id="{76580D9B-F3E9-2A28-8E84-236C045AFCE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27</a:t>
            </a:fld>
            <a:endParaRPr lang="sv-SE"/>
          </a:p>
        </p:txBody>
      </p:sp>
    </p:spTree>
    <p:extLst>
      <p:ext uri="{BB962C8B-B14F-4D97-AF65-F5344CB8AC3E}">
        <p14:creationId xmlns:p14="http://schemas.microsoft.com/office/powerpoint/2010/main" val="357196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B39C2-99EC-A48B-B830-600265438F8D}"/>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5.1 Future work</a:t>
            </a:r>
          </a:p>
        </p:txBody>
      </p:sp>
      <p:sp>
        <p:nvSpPr>
          <p:cNvPr id="3" name="Content Placeholder 2">
            <a:extLst>
              <a:ext uri="{FF2B5EF4-FFF2-40B4-BE49-F238E27FC236}">
                <a16:creationId xmlns:a16="http://schemas.microsoft.com/office/drawing/2014/main" id="{E67674CE-F0A3-DF39-325A-E6B16D05643E}"/>
              </a:ext>
            </a:extLst>
          </p:cNvPr>
          <p:cNvSpPr>
            <a:spLocks noGrp="1"/>
          </p:cNvSpPr>
          <p:nvPr>
            <p:ph idx="1"/>
          </p:nvPr>
        </p:nvSpPr>
        <p:spPr>
          <a:xfrm>
            <a:off x="5591695" y="1402080"/>
            <a:ext cx="5320696" cy="4053840"/>
          </a:xfrm>
        </p:spPr>
        <p:txBody>
          <a:bodyPr anchor="ctr">
            <a:normAutofit fontScale="92500" lnSpcReduction="20000"/>
          </a:bodyPr>
          <a:lstStyle/>
          <a:p>
            <a:pPr>
              <a:lnSpc>
                <a:spcPct val="150000"/>
              </a:lnSpc>
            </a:pPr>
            <a:r>
              <a:rPr lang="en-US" sz="2400" dirty="0"/>
              <a:t>Investigate other BESS dispatch schedule functions and its effect on the results.</a:t>
            </a:r>
          </a:p>
          <a:p>
            <a:pPr lvl="1">
              <a:lnSpc>
                <a:spcPct val="150000"/>
              </a:lnSpc>
            </a:pPr>
            <a:r>
              <a:rPr lang="en-US" sz="2000" dirty="0"/>
              <a:t>Apply Meta-Heuristic algorithms to the problem regarding optimal scheduling.</a:t>
            </a:r>
          </a:p>
          <a:p>
            <a:pPr>
              <a:lnSpc>
                <a:spcPct val="150000"/>
              </a:lnSpc>
            </a:pPr>
            <a:r>
              <a:rPr lang="en-US" sz="2400" dirty="0"/>
              <a:t>Implement better model for BESS capacity degradation.</a:t>
            </a:r>
          </a:p>
          <a:p>
            <a:pPr>
              <a:lnSpc>
                <a:spcPct val="150000"/>
              </a:lnSpc>
            </a:pPr>
            <a:r>
              <a:rPr lang="en-US" sz="2400" dirty="0"/>
              <a:t>Explorer effectiveness of algorithms when using other energy storage technologies.</a:t>
            </a:r>
          </a:p>
          <a:p>
            <a:endParaRPr lang="en-US" dirty="0"/>
          </a:p>
        </p:txBody>
      </p:sp>
      <p:sp>
        <p:nvSpPr>
          <p:cNvPr id="4" name="Slide Number Placeholder 3">
            <a:extLst>
              <a:ext uri="{FF2B5EF4-FFF2-40B4-BE49-F238E27FC236}">
                <a16:creationId xmlns:a16="http://schemas.microsoft.com/office/drawing/2014/main" id="{7DC25949-EA73-6A78-806E-D6708E8D2AE0}"/>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28</a:t>
            </a:fld>
            <a:endParaRPr lang="sv-SE"/>
          </a:p>
        </p:txBody>
      </p:sp>
    </p:spTree>
    <p:extLst>
      <p:ext uri="{BB962C8B-B14F-4D97-AF65-F5344CB8AC3E}">
        <p14:creationId xmlns:p14="http://schemas.microsoft.com/office/powerpoint/2010/main" val="521121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3008-3FD9-20D1-E7D9-7139A68C8F99}"/>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a:solidFill>
                  <a:schemeClr val="tx1"/>
                </a:solidFill>
                <a:latin typeface="+mj-lt"/>
                <a:ea typeface="+mj-ea"/>
                <a:cs typeface="+mj-cs"/>
              </a:rPr>
              <a:t>Thanks for listening</a:t>
            </a:r>
          </a:p>
        </p:txBody>
      </p:sp>
      <p:sp>
        <p:nvSpPr>
          <p:cNvPr id="3" name="Content Placeholder 2">
            <a:extLst>
              <a:ext uri="{FF2B5EF4-FFF2-40B4-BE49-F238E27FC236}">
                <a16:creationId xmlns:a16="http://schemas.microsoft.com/office/drawing/2014/main" id="{CB02EE77-CE23-AE40-3B84-572F57269CD3}"/>
              </a:ext>
            </a:extLst>
          </p:cNvPr>
          <p:cNvSpPr>
            <a:spLocks noGrp="1"/>
          </p:cNvSpPr>
          <p:nvPr>
            <p:ph idx="1"/>
          </p:nvPr>
        </p:nvSpPr>
        <p:spPr>
          <a:xfrm>
            <a:off x="2695194" y="4483290"/>
            <a:ext cx="6801612" cy="1329208"/>
          </a:xfrm>
        </p:spPr>
        <p:txBody>
          <a:bodyPr vert="horz" lIns="91440" tIns="45720" rIns="91440" bIns="45720" rtlCol="0">
            <a:normAutofit/>
          </a:bodyPr>
          <a:lstStyle/>
          <a:p>
            <a:pPr marL="0" indent="0" algn="ctr">
              <a:buNone/>
            </a:pPr>
            <a:r>
              <a:rPr lang="en-US" sz="3200" dirty="0">
                <a:solidFill>
                  <a:schemeClr val="tx1">
                    <a:lumMod val="75000"/>
                    <a:lumOff val="25000"/>
                  </a:schemeClr>
                </a:solidFill>
              </a:rPr>
              <a:t>Any questions?</a:t>
            </a:r>
          </a:p>
        </p:txBody>
      </p:sp>
      <p:sp>
        <p:nvSpPr>
          <p:cNvPr id="4" name="Slide Number Placeholder 3">
            <a:extLst>
              <a:ext uri="{FF2B5EF4-FFF2-40B4-BE49-F238E27FC236}">
                <a16:creationId xmlns:a16="http://schemas.microsoft.com/office/drawing/2014/main" id="{67878853-8511-AC17-E093-FDC6F64C4AA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kern="1200" spc="0" baseline="0" dirty="0">
                <a:solidFill>
                  <a:srgbClr val="FFFFFF"/>
                </a:solidFill>
                <a:latin typeface="+mn-lt"/>
                <a:ea typeface="+mn-ea"/>
                <a:cs typeface="+mn-cs"/>
              </a:rPr>
              <a:pPr>
                <a:lnSpc>
                  <a:spcPct val="90000"/>
                </a:lnSpc>
                <a:spcAft>
                  <a:spcPts val="600"/>
                </a:spcAft>
              </a:pPr>
              <a:t>29</a:t>
            </a:fld>
            <a:endParaRPr lang="en-US" kern="1200" spc="0" baseline="0" dirty="0">
              <a:solidFill>
                <a:srgbClr val="FFFFFF"/>
              </a:solidFill>
              <a:latin typeface="+mn-lt"/>
              <a:ea typeface="+mn-ea"/>
              <a:cs typeface="+mn-cs"/>
            </a:endParaRPr>
          </a:p>
        </p:txBody>
      </p:sp>
    </p:spTree>
    <p:extLst>
      <p:ext uri="{BB962C8B-B14F-4D97-AF65-F5344CB8AC3E}">
        <p14:creationId xmlns:p14="http://schemas.microsoft.com/office/powerpoint/2010/main" val="35634311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D63C8D-6647-AA08-E4C7-7F997390300E}"/>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800" dirty="0">
                <a:solidFill>
                  <a:srgbClr val="FFFFFF"/>
                </a:solidFill>
              </a:rPr>
              <a:t>1.1 Introduction &amp; Background</a:t>
            </a:r>
          </a:p>
        </p:txBody>
      </p:sp>
      <p:sp>
        <p:nvSpPr>
          <p:cNvPr id="26" name="Content Placeholder 2">
            <a:extLst>
              <a:ext uri="{FF2B5EF4-FFF2-40B4-BE49-F238E27FC236}">
                <a16:creationId xmlns:a16="http://schemas.microsoft.com/office/drawing/2014/main" id="{D1C2E111-C248-AE09-B860-EBD3A712F8B4}"/>
              </a:ext>
            </a:extLst>
          </p:cNvPr>
          <p:cNvSpPr>
            <a:spLocks noGrp="1"/>
          </p:cNvSpPr>
          <p:nvPr>
            <p:ph idx="1"/>
          </p:nvPr>
        </p:nvSpPr>
        <p:spPr>
          <a:xfrm>
            <a:off x="5591695" y="1402080"/>
            <a:ext cx="6600304" cy="4053840"/>
          </a:xfrm>
        </p:spPr>
        <p:txBody>
          <a:bodyPr anchor="ctr">
            <a:normAutofit/>
          </a:bodyPr>
          <a:lstStyle/>
          <a:p>
            <a:r>
              <a:rPr lang="en-US" sz="2000" dirty="0"/>
              <a:t>Energy storage will play an important role in the future energy market.</a:t>
            </a:r>
          </a:p>
          <a:p>
            <a:pPr lvl="1"/>
            <a:r>
              <a:rPr lang="en-US" sz="1800" dirty="0"/>
              <a:t>Due to more instability being introduced by variable energy production sources.</a:t>
            </a:r>
          </a:p>
          <a:p>
            <a:pPr lvl="1"/>
            <a:r>
              <a:rPr lang="en-US" sz="1800" dirty="0"/>
              <a:t>Can be used for power stability</a:t>
            </a:r>
          </a:p>
          <a:p>
            <a:pPr lvl="1"/>
            <a:r>
              <a:rPr lang="en-US" sz="1800" dirty="0"/>
              <a:t>Monetary value/savings can be gained by energy arbitrage and peak savings</a:t>
            </a:r>
          </a:p>
          <a:p>
            <a:r>
              <a:rPr lang="en-US" sz="2000" dirty="0"/>
              <a:t>This study will investigate state of the art techniques for optimal sizing of energy storage system</a:t>
            </a:r>
          </a:p>
        </p:txBody>
      </p:sp>
      <p:sp>
        <p:nvSpPr>
          <p:cNvPr id="4" name="Slide Number Placeholder 3">
            <a:extLst>
              <a:ext uri="{FF2B5EF4-FFF2-40B4-BE49-F238E27FC236}">
                <a16:creationId xmlns:a16="http://schemas.microsoft.com/office/drawing/2014/main" id="{0F69D501-2F6D-D910-76C5-378DB19E770A}"/>
              </a:ext>
            </a:extLst>
          </p:cNvPr>
          <p:cNvSpPr>
            <a:spLocks noGrp="1"/>
          </p:cNvSpPr>
          <p:nvPr>
            <p:ph type="sldNum" sz="quarter" idx="12"/>
          </p:nvPr>
        </p:nvSpPr>
        <p:spPr/>
        <p:txBody>
          <a:bodyPr/>
          <a:lstStyle/>
          <a:p>
            <a:fld id="{08C73F3C-411C-40F6-B8C6-4DDA86D044D0}" type="slidenum">
              <a:rPr lang="sv-SE" smtClean="0"/>
              <a:t>3</a:t>
            </a:fld>
            <a:endParaRPr lang="sv-SE"/>
          </a:p>
        </p:txBody>
      </p:sp>
    </p:spTree>
    <p:extLst>
      <p:ext uri="{BB962C8B-B14F-4D97-AF65-F5344CB8AC3E}">
        <p14:creationId xmlns:p14="http://schemas.microsoft.com/office/powerpoint/2010/main" val="220432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E7DD2-E9A0-5E51-1D02-6CB3D49D3794}"/>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Net present value Equations (NPV)</a:t>
            </a:r>
          </a:p>
        </p:txBody>
      </p:sp>
      <p:pic>
        <p:nvPicPr>
          <p:cNvPr id="7" name="Picture 6">
            <a:extLst>
              <a:ext uri="{FF2B5EF4-FFF2-40B4-BE49-F238E27FC236}">
                <a16:creationId xmlns:a16="http://schemas.microsoft.com/office/drawing/2014/main" id="{6F3F7894-24C5-93A3-09FE-CB101BEC7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959" y="556330"/>
            <a:ext cx="6479270" cy="2316338"/>
          </a:xfrm>
          <a:prstGeom prst="rect">
            <a:avLst/>
          </a:prstGeom>
        </p:spPr>
      </p:pic>
      <p:pic>
        <p:nvPicPr>
          <p:cNvPr id="5" name="Picture 4" descr="Text, letter&#10;&#10;Description automatically generated">
            <a:extLst>
              <a:ext uri="{FF2B5EF4-FFF2-40B4-BE49-F238E27FC236}">
                <a16:creationId xmlns:a16="http://schemas.microsoft.com/office/drawing/2014/main" id="{A593488E-3D45-492E-4BD1-DB1F836ED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14" y="413011"/>
            <a:ext cx="5552274" cy="2602976"/>
          </a:xfrm>
          <a:prstGeom prst="rect">
            <a:avLst/>
          </a:prstGeom>
        </p:spPr>
      </p:pic>
      <p:pic>
        <p:nvPicPr>
          <p:cNvPr id="20" name="Content Placeholder 19" descr="Text&#10;&#10;Description automatically generated">
            <a:extLst>
              <a:ext uri="{FF2B5EF4-FFF2-40B4-BE49-F238E27FC236}">
                <a16:creationId xmlns:a16="http://schemas.microsoft.com/office/drawing/2014/main" id="{65179732-506E-3126-2215-96E9B2A6821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27520" y="4752116"/>
            <a:ext cx="7536959" cy="2018412"/>
          </a:xfrm>
        </p:spPr>
      </p:pic>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84557E51-EB25-1093-99B9-D378F3C3D135}"/>
                  </a:ext>
                </a:extLst>
              </p14:cNvPr>
              <p14:cNvContentPartPr/>
              <p14:nvPr/>
            </p14:nvContentPartPr>
            <p14:xfrm>
              <a:off x="2519710" y="1322754"/>
              <a:ext cx="2970360" cy="360"/>
            </p14:xfrm>
          </p:contentPart>
        </mc:Choice>
        <mc:Fallback xmlns="">
          <p:pic>
            <p:nvPicPr>
              <p:cNvPr id="13" name="Ink 12">
                <a:extLst>
                  <a:ext uri="{FF2B5EF4-FFF2-40B4-BE49-F238E27FC236}">
                    <a16:creationId xmlns:a16="http://schemas.microsoft.com/office/drawing/2014/main" id="{84557E51-EB25-1093-99B9-D378F3C3D135}"/>
                  </a:ext>
                </a:extLst>
              </p:cNvPr>
              <p:cNvPicPr/>
              <p:nvPr/>
            </p:nvPicPr>
            <p:blipFill>
              <a:blip r:embed="rId7"/>
              <a:stretch>
                <a:fillRect/>
              </a:stretch>
            </p:blipFill>
            <p:spPr>
              <a:xfrm>
                <a:off x="2510710" y="1313754"/>
                <a:ext cx="298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4A1DD95-407A-07AD-822E-5C8CD9EA95DD}"/>
                  </a:ext>
                </a:extLst>
              </p14:cNvPr>
              <p14:cNvContentPartPr/>
              <p14:nvPr/>
            </p14:nvContentPartPr>
            <p14:xfrm>
              <a:off x="5479990" y="590514"/>
              <a:ext cx="360" cy="712800"/>
            </p14:xfrm>
          </p:contentPart>
        </mc:Choice>
        <mc:Fallback xmlns="">
          <p:pic>
            <p:nvPicPr>
              <p:cNvPr id="14" name="Ink 13">
                <a:extLst>
                  <a:ext uri="{FF2B5EF4-FFF2-40B4-BE49-F238E27FC236}">
                    <a16:creationId xmlns:a16="http://schemas.microsoft.com/office/drawing/2014/main" id="{74A1DD95-407A-07AD-822E-5C8CD9EA95DD}"/>
                  </a:ext>
                </a:extLst>
              </p:cNvPr>
              <p:cNvPicPr/>
              <p:nvPr/>
            </p:nvPicPr>
            <p:blipFill>
              <a:blip r:embed="rId9"/>
              <a:stretch>
                <a:fillRect/>
              </a:stretch>
            </p:blipFill>
            <p:spPr>
              <a:xfrm>
                <a:off x="5470990" y="581519"/>
                <a:ext cx="18000" cy="73043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06639D57-DD75-B985-4AC2-C87F38774423}"/>
                  </a:ext>
                </a:extLst>
              </p14:cNvPr>
              <p14:cNvContentPartPr/>
              <p14:nvPr/>
            </p14:nvContentPartPr>
            <p14:xfrm>
              <a:off x="2513950" y="591594"/>
              <a:ext cx="360" cy="724320"/>
            </p14:xfrm>
          </p:contentPart>
        </mc:Choice>
        <mc:Fallback xmlns="">
          <p:pic>
            <p:nvPicPr>
              <p:cNvPr id="15" name="Ink 14">
                <a:extLst>
                  <a:ext uri="{FF2B5EF4-FFF2-40B4-BE49-F238E27FC236}">
                    <a16:creationId xmlns:a16="http://schemas.microsoft.com/office/drawing/2014/main" id="{06639D57-DD75-B985-4AC2-C87F38774423}"/>
                  </a:ext>
                </a:extLst>
              </p:cNvPr>
              <p:cNvPicPr/>
              <p:nvPr/>
            </p:nvPicPr>
            <p:blipFill>
              <a:blip r:embed="rId11"/>
              <a:stretch>
                <a:fillRect/>
              </a:stretch>
            </p:blipFill>
            <p:spPr>
              <a:xfrm>
                <a:off x="2504950" y="582594"/>
                <a:ext cx="1800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12696A01-EAB8-74F2-2C34-B7F05E79A63C}"/>
                  </a:ext>
                </a:extLst>
              </p14:cNvPr>
              <p14:cNvContentPartPr/>
              <p14:nvPr/>
            </p14:nvContentPartPr>
            <p14:xfrm>
              <a:off x="2519710" y="594474"/>
              <a:ext cx="2950560" cy="360"/>
            </p14:xfrm>
          </p:contentPart>
        </mc:Choice>
        <mc:Fallback xmlns="">
          <p:pic>
            <p:nvPicPr>
              <p:cNvPr id="16" name="Ink 15">
                <a:extLst>
                  <a:ext uri="{FF2B5EF4-FFF2-40B4-BE49-F238E27FC236}">
                    <a16:creationId xmlns:a16="http://schemas.microsoft.com/office/drawing/2014/main" id="{12696A01-EAB8-74F2-2C34-B7F05E79A63C}"/>
                  </a:ext>
                </a:extLst>
              </p:cNvPr>
              <p:cNvPicPr/>
              <p:nvPr/>
            </p:nvPicPr>
            <p:blipFill>
              <a:blip r:embed="rId13"/>
              <a:stretch>
                <a:fillRect/>
              </a:stretch>
            </p:blipFill>
            <p:spPr>
              <a:xfrm>
                <a:off x="2510710" y="585474"/>
                <a:ext cx="2968200" cy="18000"/>
              </a:xfrm>
              <a:prstGeom prst="rect">
                <a:avLst/>
              </a:prstGeom>
            </p:spPr>
          </p:pic>
        </mc:Fallback>
      </mc:AlternateContent>
      <p:sp>
        <p:nvSpPr>
          <p:cNvPr id="22" name="Slide Number Placeholder 21">
            <a:extLst>
              <a:ext uri="{FF2B5EF4-FFF2-40B4-BE49-F238E27FC236}">
                <a16:creationId xmlns:a16="http://schemas.microsoft.com/office/drawing/2014/main" id="{BE9AD8CD-D7D6-184E-0B45-BE57A3FB9CC7}"/>
              </a:ext>
            </a:extLst>
          </p:cNvPr>
          <p:cNvSpPr>
            <a:spLocks noGrp="1"/>
          </p:cNvSpPr>
          <p:nvPr>
            <p:ph type="sldNum" sz="quarter" idx="12"/>
          </p:nvPr>
        </p:nvSpPr>
        <p:spPr/>
        <p:txBody>
          <a:bodyPr/>
          <a:lstStyle/>
          <a:p>
            <a:fld id="{08C73F3C-411C-40F6-B8C6-4DDA86D044D0}" type="slidenum">
              <a:rPr lang="sv-SE" smtClean="0"/>
              <a:t>30</a:t>
            </a:fld>
            <a:endParaRPr lang="sv-SE"/>
          </a:p>
        </p:txBody>
      </p:sp>
    </p:spTree>
    <p:extLst>
      <p:ext uri="{BB962C8B-B14F-4D97-AF65-F5344CB8AC3E}">
        <p14:creationId xmlns:p14="http://schemas.microsoft.com/office/powerpoint/2010/main" val="2647109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26417-E91D-9536-1566-CCD736FD5DAD}"/>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FF Convergence/ Limitations</a:t>
            </a:r>
          </a:p>
        </p:txBody>
      </p:sp>
      <p:sp>
        <p:nvSpPr>
          <p:cNvPr id="3" name="Content Placeholder 2">
            <a:extLst>
              <a:ext uri="{FF2B5EF4-FFF2-40B4-BE49-F238E27FC236}">
                <a16:creationId xmlns:a16="http://schemas.microsoft.com/office/drawing/2014/main" id="{A98B8BDD-0C88-BEC1-6BBF-63F871B9C75E}"/>
              </a:ext>
            </a:extLst>
          </p:cNvPr>
          <p:cNvSpPr>
            <a:spLocks noGrp="1"/>
          </p:cNvSpPr>
          <p:nvPr>
            <p:ph idx="1"/>
          </p:nvPr>
        </p:nvSpPr>
        <p:spPr>
          <a:xfrm>
            <a:off x="643468" y="2638044"/>
            <a:ext cx="3363974" cy="3415622"/>
          </a:xfrm>
        </p:spPr>
        <p:txBody>
          <a:bodyPr>
            <a:normAutofit/>
          </a:bodyPr>
          <a:lstStyle/>
          <a:p>
            <a:r>
              <a:rPr lang="en-US" dirty="0">
                <a:solidFill>
                  <a:schemeClr val="bg1"/>
                </a:solidFill>
              </a:rPr>
              <a:t>Limitations</a:t>
            </a:r>
          </a:p>
          <a:p>
            <a:pPr lvl="1"/>
            <a:r>
              <a:rPr lang="en-US" dirty="0">
                <a:solidFill>
                  <a:schemeClr val="bg1"/>
                </a:solidFill>
              </a:rPr>
              <a:t>Other Meta-Heuristic algorithms could have been used</a:t>
            </a:r>
          </a:p>
          <a:p>
            <a:pPr lvl="1"/>
            <a:r>
              <a:rPr lang="en-US" dirty="0">
                <a:solidFill>
                  <a:schemeClr val="bg1"/>
                </a:solidFill>
              </a:rPr>
              <a:t>Different Energy storage techniques could have been tested (Thermal, Hydrogen)</a:t>
            </a:r>
          </a:p>
          <a:p>
            <a:pPr lvl="1"/>
            <a:r>
              <a:rPr lang="en-US" dirty="0">
                <a:solidFill>
                  <a:schemeClr val="bg1"/>
                </a:solidFill>
              </a:rPr>
              <a:t>Step size in optimization (1 hour)</a:t>
            </a:r>
          </a:p>
          <a:p>
            <a:pPr lvl="1"/>
            <a:endParaRPr lang="en-US" dirty="0">
              <a:solidFill>
                <a:schemeClr val="bg1"/>
              </a:solidFill>
            </a:endParaRPr>
          </a:p>
        </p:txBody>
      </p:sp>
      <p:pic>
        <p:nvPicPr>
          <p:cNvPr id="6" name="Picture 5" descr="Chart, scatter chart&#10;&#10;Description automatically generated">
            <a:extLst>
              <a:ext uri="{FF2B5EF4-FFF2-40B4-BE49-F238E27FC236}">
                <a16:creationId xmlns:a16="http://schemas.microsoft.com/office/drawing/2014/main" id="{91A01517-E1B3-71B9-1943-6C8AB165C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285813"/>
            <a:ext cx="6250769" cy="4125507"/>
          </a:xfrm>
          <a:prstGeom prst="rect">
            <a:avLst/>
          </a:prstGeom>
        </p:spPr>
      </p:pic>
      <p:sp>
        <p:nvSpPr>
          <p:cNvPr id="4" name="Slide Number Placeholder 3">
            <a:extLst>
              <a:ext uri="{FF2B5EF4-FFF2-40B4-BE49-F238E27FC236}">
                <a16:creationId xmlns:a16="http://schemas.microsoft.com/office/drawing/2014/main" id="{AD7121C6-6B6A-16BF-7457-AA79931C0E4F}"/>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31</a:t>
            </a:fld>
            <a:endParaRPr lang="sv-SE" dirty="0"/>
          </a:p>
        </p:txBody>
      </p:sp>
    </p:spTree>
    <p:extLst>
      <p:ext uri="{BB962C8B-B14F-4D97-AF65-F5344CB8AC3E}">
        <p14:creationId xmlns:p14="http://schemas.microsoft.com/office/powerpoint/2010/main" val="2750139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26417-E91D-9536-1566-CCD736FD5DAD}"/>
              </a:ext>
            </a:extLst>
          </p:cNvPr>
          <p:cNvSpPr>
            <a:spLocks noGrp="1"/>
          </p:cNvSpPr>
          <p:nvPr>
            <p:ph type="title"/>
          </p:nvPr>
        </p:nvSpPr>
        <p:spPr>
          <a:xfrm>
            <a:off x="643467" y="643467"/>
            <a:ext cx="3363974" cy="1728044"/>
          </a:xfrm>
          <a:noFill/>
          <a:ln>
            <a:solidFill>
              <a:schemeClr val="bg1"/>
            </a:solidFill>
          </a:ln>
        </p:spPr>
        <p:txBody>
          <a:bodyPr wrap="square">
            <a:normAutofit fontScale="90000"/>
          </a:bodyPr>
          <a:lstStyle/>
          <a:p>
            <a:r>
              <a:rPr lang="en-US" dirty="0">
                <a:solidFill>
                  <a:schemeClr val="bg1"/>
                </a:solidFill>
              </a:rPr>
              <a:t>Cost and earnings breakdown [LCOS]</a:t>
            </a:r>
          </a:p>
        </p:txBody>
      </p:sp>
      <p:sp>
        <p:nvSpPr>
          <p:cNvPr id="3" name="Content Placeholder 2">
            <a:extLst>
              <a:ext uri="{FF2B5EF4-FFF2-40B4-BE49-F238E27FC236}">
                <a16:creationId xmlns:a16="http://schemas.microsoft.com/office/drawing/2014/main" id="{A98B8BDD-0C88-BEC1-6BBF-63F871B9C75E}"/>
              </a:ext>
            </a:extLst>
          </p:cNvPr>
          <p:cNvSpPr>
            <a:spLocks noGrp="1"/>
          </p:cNvSpPr>
          <p:nvPr>
            <p:ph idx="1"/>
          </p:nvPr>
        </p:nvSpPr>
        <p:spPr>
          <a:xfrm>
            <a:off x="643468" y="2638044"/>
            <a:ext cx="3363974" cy="3415622"/>
          </a:xfrm>
        </p:spPr>
        <p:txBody>
          <a:bodyPr>
            <a:normAutofit/>
          </a:bodyPr>
          <a:lstStyle/>
          <a:p>
            <a:r>
              <a:rPr lang="en-US" dirty="0">
                <a:solidFill>
                  <a:schemeClr val="bg1"/>
                </a:solidFill>
              </a:rPr>
              <a:t>Breakdown of cost for Best solutions when optimizing for LCOS.</a:t>
            </a:r>
          </a:p>
          <a:p>
            <a:r>
              <a:rPr lang="en-US" dirty="0">
                <a:solidFill>
                  <a:schemeClr val="bg1"/>
                </a:solidFill>
              </a:rPr>
              <a:t>Left y scale is log scaled.</a:t>
            </a:r>
          </a:p>
        </p:txBody>
      </p:sp>
      <p:sp>
        <p:nvSpPr>
          <p:cNvPr id="4" name="Slide Number Placeholder 3">
            <a:extLst>
              <a:ext uri="{FF2B5EF4-FFF2-40B4-BE49-F238E27FC236}">
                <a16:creationId xmlns:a16="http://schemas.microsoft.com/office/drawing/2014/main" id="{AD7121C6-6B6A-16BF-7457-AA79931C0E4F}"/>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32</a:t>
            </a:fld>
            <a:endParaRPr lang="sv-SE" dirty="0"/>
          </a:p>
        </p:txBody>
      </p:sp>
      <p:pic>
        <p:nvPicPr>
          <p:cNvPr id="7" name="Picture 6" descr="Chart&#10;&#10;Description automatically generated">
            <a:extLst>
              <a:ext uri="{FF2B5EF4-FFF2-40B4-BE49-F238E27FC236}">
                <a16:creationId xmlns:a16="http://schemas.microsoft.com/office/drawing/2014/main" id="{949D2ACA-0BBC-3A4A-D584-A79BD6960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534" y="817163"/>
            <a:ext cx="6237224" cy="5223674"/>
          </a:xfrm>
          <a:prstGeom prst="rect">
            <a:avLst/>
          </a:prstGeom>
          <a:ln w="31750" cap="sq">
            <a:solidFill>
              <a:srgbClr val="FFFFFF"/>
            </a:solidFill>
            <a:miter lim="800000"/>
          </a:ln>
        </p:spPr>
      </p:pic>
    </p:spTree>
    <p:extLst>
      <p:ext uri="{BB962C8B-B14F-4D97-AF65-F5344CB8AC3E}">
        <p14:creationId xmlns:p14="http://schemas.microsoft.com/office/powerpoint/2010/main" val="3513157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GA Convergence (NPV)</a:t>
            </a:r>
          </a:p>
        </p:txBody>
      </p:sp>
      <p:pic>
        <p:nvPicPr>
          <p:cNvPr id="6" name="Picture 5" descr="Chart, scatter chart&#10;&#10;Description automatically generated">
            <a:extLst>
              <a:ext uri="{FF2B5EF4-FFF2-40B4-BE49-F238E27FC236}">
                <a16:creationId xmlns:a16="http://schemas.microsoft.com/office/drawing/2014/main" id="{F2058C37-179E-FBD3-19D1-38CD174D7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686" y="643467"/>
            <a:ext cx="3993961" cy="2576105"/>
          </a:xfrm>
          <a:prstGeom prst="rect">
            <a:avLst/>
          </a:prstGeom>
        </p:spPr>
      </p:pic>
      <p:pic>
        <p:nvPicPr>
          <p:cNvPr id="9" name="Picture 8" descr="Chart, scatter chart&#10;&#10;Description automatically generated">
            <a:extLst>
              <a:ext uri="{FF2B5EF4-FFF2-40B4-BE49-F238E27FC236}">
                <a16:creationId xmlns:a16="http://schemas.microsoft.com/office/drawing/2014/main" id="{68B77A53-F89C-6D3F-5327-CD3AF0454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320" y="643468"/>
            <a:ext cx="3918028"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NPV using GA</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33</a:t>
            </a:fld>
            <a:endParaRPr lang="sv-SE"/>
          </a:p>
        </p:txBody>
      </p:sp>
    </p:spTree>
    <p:extLst>
      <p:ext uri="{BB962C8B-B14F-4D97-AF65-F5344CB8AC3E}">
        <p14:creationId xmlns:p14="http://schemas.microsoft.com/office/powerpoint/2010/main" val="2779275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FF Convergence (NPV)</a:t>
            </a:r>
          </a:p>
        </p:txBody>
      </p:sp>
      <p:pic>
        <p:nvPicPr>
          <p:cNvPr id="5" name="Picture 4" descr="Chart, scatter chart&#10;&#10;Description automatically generated">
            <a:extLst>
              <a:ext uri="{FF2B5EF4-FFF2-40B4-BE49-F238E27FC236}">
                <a16:creationId xmlns:a16="http://schemas.microsoft.com/office/drawing/2014/main" id="{8F5DFED8-1B3F-9B77-0BB8-727C0F7AD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994" y="643467"/>
            <a:ext cx="4105346" cy="2576105"/>
          </a:xfrm>
          <a:prstGeom prst="rect">
            <a:avLst/>
          </a:prstGeom>
        </p:spPr>
      </p:pic>
      <p:pic>
        <p:nvPicPr>
          <p:cNvPr id="8" name="Picture 7" descr="Chart, scatter chart&#10;&#10;Description automatically generated">
            <a:extLst>
              <a:ext uri="{FF2B5EF4-FFF2-40B4-BE49-F238E27FC236}">
                <a16:creationId xmlns:a16="http://schemas.microsoft.com/office/drawing/2014/main" id="{3E3B5939-400E-43C8-FC6B-B86E55D20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740" y="643468"/>
            <a:ext cx="3903187"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NPV using FF</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34</a:t>
            </a:fld>
            <a:endParaRPr lang="sv-SE"/>
          </a:p>
        </p:txBody>
      </p:sp>
    </p:spTree>
    <p:extLst>
      <p:ext uri="{BB962C8B-B14F-4D97-AF65-F5344CB8AC3E}">
        <p14:creationId xmlns:p14="http://schemas.microsoft.com/office/powerpoint/2010/main" val="327987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a:solidFill>
                  <a:schemeClr val="bg1"/>
                </a:solidFill>
              </a:rPr>
              <a:t>FF Convergence (LCOS)</a:t>
            </a:r>
          </a:p>
        </p:txBody>
      </p:sp>
      <p:pic>
        <p:nvPicPr>
          <p:cNvPr id="8" name="Picture 7" descr="Chart, scatter chart&#10;&#10;Description automatically generated">
            <a:extLst>
              <a:ext uri="{FF2B5EF4-FFF2-40B4-BE49-F238E27FC236}">
                <a16:creationId xmlns:a16="http://schemas.microsoft.com/office/drawing/2014/main" id="{7681A586-CFE5-402A-5379-C78437A1F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994" y="643467"/>
            <a:ext cx="4105346" cy="2576105"/>
          </a:xfrm>
          <a:prstGeom prst="rect">
            <a:avLst/>
          </a:prstGeom>
        </p:spPr>
      </p:pic>
      <p:pic>
        <p:nvPicPr>
          <p:cNvPr id="5" name="Picture 4" descr="Chart, scatter chart&#10;&#10;Description automatically generated">
            <a:extLst>
              <a:ext uri="{FF2B5EF4-FFF2-40B4-BE49-F238E27FC236}">
                <a16:creationId xmlns:a16="http://schemas.microsoft.com/office/drawing/2014/main" id="{7AC402F7-25CA-21AF-FFCB-6E34933AC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9807" y="643468"/>
            <a:ext cx="4089053"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LCOS using FF</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35</a:t>
            </a:fld>
            <a:endParaRPr lang="sv-SE"/>
          </a:p>
        </p:txBody>
      </p:sp>
    </p:spTree>
    <p:extLst>
      <p:ext uri="{BB962C8B-B14F-4D97-AF65-F5344CB8AC3E}">
        <p14:creationId xmlns:p14="http://schemas.microsoft.com/office/powerpoint/2010/main" val="1994318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US" sz="2400" dirty="0">
                <a:solidFill>
                  <a:schemeClr val="bg1"/>
                </a:solidFill>
              </a:rPr>
              <a:t>GA Convergence (LCOS)</a:t>
            </a:r>
          </a:p>
        </p:txBody>
      </p:sp>
      <p:pic>
        <p:nvPicPr>
          <p:cNvPr id="6" name="Picture 5" descr="Chart&#10;&#10;Description automatically generated">
            <a:extLst>
              <a:ext uri="{FF2B5EF4-FFF2-40B4-BE49-F238E27FC236}">
                <a16:creationId xmlns:a16="http://schemas.microsoft.com/office/drawing/2014/main" id="{13805884-6474-B59E-E048-D7390B313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192" y="643467"/>
            <a:ext cx="4040949" cy="2576105"/>
          </a:xfrm>
          <a:prstGeom prst="rect">
            <a:avLst/>
          </a:prstGeom>
        </p:spPr>
      </p:pic>
      <p:pic>
        <p:nvPicPr>
          <p:cNvPr id="9" name="Picture 8" descr="Chart&#10;&#10;Description automatically generated">
            <a:extLst>
              <a:ext uri="{FF2B5EF4-FFF2-40B4-BE49-F238E27FC236}">
                <a16:creationId xmlns:a16="http://schemas.microsoft.com/office/drawing/2014/main" id="{A5848E17-39A7-E769-BEE6-A25FF3BDA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868" y="643468"/>
            <a:ext cx="3844931" cy="2576104"/>
          </a:xfrm>
          <a:prstGeom prst="rect">
            <a:avLst/>
          </a:prstGeom>
        </p:spPr>
      </p:pic>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2238412" y="4846076"/>
            <a:ext cx="7715177" cy="1271556"/>
          </a:xfrm>
        </p:spPr>
        <p:txBody>
          <a:bodyPr>
            <a:normAutofit/>
          </a:bodyPr>
          <a:lstStyle/>
          <a:p>
            <a:r>
              <a:rPr lang="en-US" dirty="0">
                <a:solidFill>
                  <a:schemeClr val="bg1"/>
                </a:solidFill>
              </a:rPr>
              <a:t>Case 2 and 3, optimizing for LCOS using GA</a:t>
            </a: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36</a:t>
            </a:fld>
            <a:endParaRPr lang="sv-SE"/>
          </a:p>
        </p:txBody>
      </p:sp>
    </p:spTree>
    <p:extLst>
      <p:ext uri="{BB962C8B-B14F-4D97-AF65-F5344CB8AC3E}">
        <p14:creationId xmlns:p14="http://schemas.microsoft.com/office/powerpoint/2010/main" val="2475115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Sensitivity analysis</a:t>
            </a:r>
          </a:p>
        </p:txBody>
      </p:sp>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643468" y="2638044"/>
            <a:ext cx="3363974" cy="3415622"/>
          </a:xfrm>
        </p:spPr>
        <p:txBody>
          <a:bodyPr>
            <a:normAutofit/>
          </a:bodyPr>
          <a:lstStyle/>
          <a:p>
            <a:r>
              <a:rPr lang="en-US" dirty="0">
                <a:solidFill>
                  <a:schemeClr val="bg1"/>
                </a:solidFill>
              </a:rPr>
              <a:t>NPV and LCOS dependence on CAPEX</a:t>
            </a:r>
          </a:p>
          <a:p>
            <a:r>
              <a:rPr lang="en-US" dirty="0">
                <a:solidFill>
                  <a:schemeClr val="bg1"/>
                </a:solidFill>
              </a:rPr>
              <a:t>Linear change in CAPEX leads to linear change in NPV and LCOS</a:t>
            </a:r>
          </a:p>
        </p:txBody>
      </p:sp>
      <p:pic>
        <p:nvPicPr>
          <p:cNvPr id="6" name="Content Placeholder 5" descr="Chart, line chart&#10;&#10;Description automatically generated">
            <a:extLst>
              <a:ext uri="{FF2B5EF4-FFF2-40B4-BE49-F238E27FC236}">
                <a16:creationId xmlns:a16="http://schemas.microsoft.com/office/drawing/2014/main" id="{7C68B3B5-8D8B-56E1-240E-87C2DE7D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817128"/>
            <a:ext cx="6250769" cy="3062876"/>
          </a:xfrm>
          <a:prstGeom prst="rect">
            <a:avLst/>
          </a:prstGeom>
        </p:spPr>
      </p:pic>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37</a:t>
            </a:fld>
            <a:endParaRPr lang="sv-SE"/>
          </a:p>
        </p:txBody>
      </p:sp>
    </p:spTree>
    <p:extLst>
      <p:ext uri="{BB962C8B-B14F-4D97-AF65-F5344CB8AC3E}">
        <p14:creationId xmlns:p14="http://schemas.microsoft.com/office/powerpoint/2010/main" val="1694017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DFC6E-947D-801F-16FA-2702EAE59AE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Genetic algorithm</a:t>
            </a:r>
          </a:p>
        </p:txBody>
      </p:sp>
      <p:sp>
        <p:nvSpPr>
          <p:cNvPr id="10" name="Content Placeholder 9">
            <a:extLst>
              <a:ext uri="{FF2B5EF4-FFF2-40B4-BE49-F238E27FC236}">
                <a16:creationId xmlns:a16="http://schemas.microsoft.com/office/drawing/2014/main" id="{CBCF1864-1B74-6BBE-296F-1001705785BE}"/>
              </a:ext>
            </a:extLst>
          </p:cNvPr>
          <p:cNvSpPr>
            <a:spLocks noGrp="1"/>
          </p:cNvSpPr>
          <p:nvPr>
            <p:ph idx="1"/>
          </p:nvPr>
        </p:nvSpPr>
        <p:spPr>
          <a:xfrm>
            <a:off x="643468" y="2638044"/>
            <a:ext cx="3363974" cy="3415622"/>
          </a:xfrm>
        </p:spPr>
        <p:txBody>
          <a:bodyPr>
            <a:normAutofit/>
          </a:bodyPr>
          <a:lstStyle/>
          <a:p>
            <a:r>
              <a:rPr lang="en-US" dirty="0">
                <a:solidFill>
                  <a:schemeClr val="bg1"/>
                </a:solidFill>
              </a:rPr>
              <a:t>Crossover – Uniform</a:t>
            </a:r>
          </a:p>
          <a:p>
            <a:r>
              <a:rPr lang="en-US" dirty="0">
                <a:solidFill>
                  <a:schemeClr val="bg1"/>
                </a:solidFill>
              </a:rPr>
              <a:t>Mutation – Random</a:t>
            </a:r>
          </a:p>
          <a:p>
            <a:r>
              <a:rPr lang="en-US" dirty="0">
                <a:solidFill>
                  <a:schemeClr val="bg1"/>
                </a:solidFill>
              </a:rPr>
              <a:t>Parent selection - Rank</a:t>
            </a: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D2A2421D-0B22-8DF0-A7A8-A80E745EEEF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38</a:t>
            </a:fld>
            <a:endParaRPr lang="sv-SE"/>
          </a:p>
        </p:txBody>
      </p:sp>
      <p:pic>
        <p:nvPicPr>
          <p:cNvPr id="5" name="Picture 4" descr="Graphical user interface, diagram, application&#10;&#10;Description automatically generated">
            <a:extLst>
              <a:ext uri="{FF2B5EF4-FFF2-40B4-BE49-F238E27FC236}">
                <a16:creationId xmlns:a16="http://schemas.microsoft.com/office/drawing/2014/main" id="{C0F18814-91B9-4047-3607-3F97D0969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500" y="3269678"/>
            <a:ext cx="7397294" cy="2808661"/>
          </a:xfrm>
          <a:prstGeom prst="rect">
            <a:avLst/>
          </a:prstGeom>
        </p:spPr>
      </p:pic>
      <p:pic>
        <p:nvPicPr>
          <p:cNvPr id="8" name="Picture 7" descr="Graphical user interface, diagram&#10;&#10;Description automatically generated">
            <a:extLst>
              <a:ext uri="{FF2B5EF4-FFF2-40B4-BE49-F238E27FC236}">
                <a16:creationId xmlns:a16="http://schemas.microsoft.com/office/drawing/2014/main" id="{5C402CCB-D8A3-3DFE-A0C0-6B2588648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500" y="139582"/>
            <a:ext cx="7397295" cy="2921102"/>
          </a:xfrm>
          <a:prstGeom prst="rect">
            <a:avLst/>
          </a:prstGeom>
        </p:spPr>
      </p:pic>
    </p:spTree>
    <p:extLst>
      <p:ext uri="{BB962C8B-B14F-4D97-AF65-F5344CB8AC3E}">
        <p14:creationId xmlns:p14="http://schemas.microsoft.com/office/powerpoint/2010/main" val="2094666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423CE-96FA-400D-7340-60D9F13A61E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1900" dirty="0">
                <a:solidFill>
                  <a:srgbClr val="FFFFFF"/>
                </a:solidFill>
              </a:rPr>
              <a:t>Peak shaving, Energy arbitrage and optimization algorithms</a:t>
            </a:r>
            <a:endParaRPr lang="sv-SE" sz="1900" dirty="0">
              <a:solidFill>
                <a:srgbClr val="FFFFFF"/>
              </a:solidFill>
            </a:endParaRPr>
          </a:p>
        </p:txBody>
      </p:sp>
      <p:sp>
        <p:nvSpPr>
          <p:cNvPr id="3" name="Content Placeholder 2">
            <a:extLst>
              <a:ext uri="{FF2B5EF4-FFF2-40B4-BE49-F238E27FC236}">
                <a16:creationId xmlns:a16="http://schemas.microsoft.com/office/drawing/2014/main" id="{39CC2E0A-48F9-382C-4D5D-A33701641A93}"/>
              </a:ext>
            </a:extLst>
          </p:cNvPr>
          <p:cNvSpPr>
            <a:spLocks noGrp="1"/>
          </p:cNvSpPr>
          <p:nvPr>
            <p:ph idx="1"/>
          </p:nvPr>
        </p:nvSpPr>
        <p:spPr>
          <a:xfrm>
            <a:off x="5591695" y="1402080"/>
            <a:ext cx="6600304" cy="4053840"/>
          </a:xfrm>
        </p:spPr>
        <p:txBody>
          <a:bodyPr anchor="ctr">
            <a:normAutofit/>
          </a:bodyPr>
          <a:lstStyle/>
          <a:p>
            <a:r>
              <a:rPr lang="en-US" sz="2000" dirty="0"/>
              <a:t>Energy arbitrage and Peak shaving</a:t>
            </a:r>
          </a:p>
          <a:p>
            <a:pPr lvl="1"/>
            <a:r>
              <a:rPr lang="en-US" sz="2000" dirty="0"/>
              <a:t>Energy storage can profit of these methods</a:t>
            </a:r>
          </a:p>
          <a:p>
            <a:r>
              <a:rPr lang="en-US" sz="2000" dirty="0"/>
              <a:t>Optimization algorithms</a:t>
            </a:r>
          </a:p>
          <a:p>
            <a:pPr lvl="1"/>
            <a:r>
              <a:rPr lang="en-US" sz="2000" dirty="0"/>
              <a:t>Minimize or maximize a specific variable by changing specific parameters</a:t>
            </a:r>
          </a:p>
        </p:txBody>
      </p:sp>
      <p:sp>
        <p:nvSpPr>
          <p:cNvPr id="4" name="Slide Number Placeholder 3">
            <a:extLst>
              <a:ext uri="{FF2B5EF4-FFF2-40B4-BE49-F238E27FC236}">
                <a16:creationId xmlns:a16="http://schemas.microsoft.com/office/drawing/2014/main" id="{A6B5F2DF-8050-3758-CD9B-064D43C5F5D4}"/>
              </a:ext>
            </a:extLst>
          </p:cNvPr>
          <p:cNvSpPr>
            <a:spLocks noGrp="1"/>
          </p:cNvSpPr>
          <p:nvPr>
            <p:ph type="sldNum" sz="quarter" idx="12"/>
          </p:nvPr>
        </p:nvSpPr>
        <p:spPr/>
        <p:txBody>
          <a:bodyPr/>
          <a:lstStyle/>
          <a:p>
            <a:fld id="{08C73F3C-411C-40F6-B8C6-4DDA86D044D0}" type="slidenum">
              <a:rPr lang="sv-SE" smtClean="0"/>
              <a:t>39</a:t>
            </a:fld>
            <a:endParaRPr lang="sv-SE"/>
          </a:p>
        </p:txBody>
      </p:sp>
    </p:spTree>
    <p:extLst>
      <p:ext uri="{BB962C8B-B14F-4D97-AF65-F5344CB8AC3E}">
        <p14:creationId xmlns:p14="http://schemas.microsoft.com/office/powerpoint/2010/main" val="283717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0CFD42-D741-C4F5-58E8-F31CB9578470}"/>
              </a:ext>
            </a:extLst>
          </p:cNvPr>
          <p:cNvSpPr>
            <a:spLocks noGrp="1"/>
          </p:cNvSpPr>
          <p:nvPr>
            <p:ph idx="1"/>
          </p:nvPr>
        </p:nvSpPr>
        <p:spPr>
          <a:xfrm>
            <a:off x="830543" y="825097"/>
            <a:ext cx="6235812" cy="4830964"/>
          </a:xfrm>
        </p:spPr>
        <p:txBody>
          <a:bodyPr anchor="ctr">
            <a:normAutofit/>
          </a:bodyPr>
          <a:lstStyle/>
          <a:p>
            <a:r>
              <a:rPr lang="en-US" sz="2000" dirty="0">
                <a:solidFill>
                  <a:srgbClr val="404040"/>
                </a:solidFill>
              </a:rPr>
              <a:t>Goal: Find state of the are techniques for optimal sizing of energy storage.</a:t>
            </a:r>
          </a:p>
          <a:p>
            <a:r>
              <a:rPr lang="en-US" sz="2000" dirty="0">
                <a:solidFill>
                  <a:srgbClr val="404040"/>
                </a:solidFill>
              </a:rPr>
              <a:t>Found methods:</a:t>
            </a:r>
          </a:p>
          <a:p>
            <a:pPr lvl="1"/>
            <a:r>
              <a:rPr lang="en-US" sz="1800" dirty="0">
                <a:solidFill>
                  <a:srgbClr val="404040"/>
                </a:solidFill>
              </a:rPr>
              <a:t>Multi-pass dynamic programming (1995) </a:t>
            </a:r>
          </a:p>
          <a:p>
            <a:pPr lvl="1"/>
            <a:r>
              <a:rPr lang="en-US" sz="1800" dirty="0">
                <a:solidFill>
                  <a:srgbClr val="404040"/>
                </a:solidFill>
              </a:rPr>
              <a:t>Meta-Heuristic </a:t>
            </a:r>
          </a:p>
          <a:p>
            <a:pPr lvl="2"/>
            <a:r>
              <a:rPr lang="en-US" b="1" dirty="0">
                <a:solidFill>
                  <a:srgbClr val="404040"/>
                </a:solidFill>
              </a:rPr>
              <a:t>Genetic algorithm (GA)</a:t>
            </a:r>
          </a:p>
          <a:p>
            <a:pPr lvl="2"/>
            <a:r>
              <a:rPr lang="en-US" b="1" dirty="0">
                <a:solidFill>
                  <a:srgbClr val="404040"/>
                </a:solidFill>
              </a:rPr>
              <a:t>Firefly algorithm (FF)</a:t>
            </a:r>
          </a:p>
          <a:p>
            <a:pPr lvl="2"/>
            <a:r>
              <a:rPr lang="en-US" dirty="0">
                <a:solidFill>
                  <a:srgbClr val="404040"/>
                </a:solidFill>
              </a:rPr>
              <a:t>Particle swarm optimization</a:t>
            </a:r>
          </a:p>
          <a:p>
            <a:pPr lvl="2"/>
            <a:r>
              <a:rPr lang="en-US" dirty="0">
                <a:solidFill>
                  <a:srgbClr val="404040"/>
                </a:solidFill>
              </a:rPr>
              <a:t>Artificial bee colony, Bat algorithm, Teacher-Learner optimization, and many more.</a:t>
            </a:r>
          </a:p>
          <a:p>
            <a:pPr lvl="1"/>
            <a:r>
              <a:rPr lang="en-US" sz="2000" dirty="0">
                <a:solidFill>
                  <a:srgbClr val="404040"/>
                </a:solidFill>
              </a:rPr>
              <a:t>Most studies only focuses on only optimizing for </a:t>
            </a:r>
            <a:r>
              <a:rPr lang="en-US" sz="2000" b="1" dirty="0">
                <a:solidFill>
                  <a:srgbClr val="404040"/>
                </a:solidFill>
              </a:rPr>
              <a:t>Energy storage capacity and not power output as well</a:t>
            </a:r>
          </a:p>
          <a:p>
            <a:pPr lvl="1"/>
            <a:endParaRPr lang="en-US" dirty="0">
              <a:solidFill>
                <a:srgbClr val="404040"/>
              </a:solidFill>
            </a:endParaRPr>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DC41BB-E1BC-75FA-5ACB-1D7A7F8FD4D4}"/>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dirty="0">
                <a:solidFill>
                  <a:srgbClr val="FFFFFF"/>
                </a:solidFill>
              </a:rPr>
              <a:t>1.2 Literature study</a:t>
            </a:r>
          </a:p>
        </p:txBody>
      </p:sp>
      <p:sp>
        <p:nvSpPr>
          <p:cNvPr id="4" name="Slide Number Placeholder 3">
            <a:extLst>
              <a:ext uri="{FF2B5EF4-FFF2-40B4-BE49-F238E27FC236}">
                <a16:creationId xmlns:a16="http://schemas.microsoft.com/office/drawing/2014/main" id="{AEE6FB9B-FC13-002F-8B35-7035461945D1}"/>
              </a:ext>
            </a:extLst>
          </p:cNvPr>
          <p:cNvSpPr>
            <a:spLocks noGrp="1"/>
          </p:cNvSpPr>
          <p:nvPr>
            <p:ph type="sldNum" sz="quarter" idx="12"/>
          </p:nvPr>
        </p:nvSpPr>
        <p:spPr/>
        <p:txBody>
          <a:bodyPr/>
          <a:lstStyle/>
          <a:p>
            <a:fld id="{08C73F3C-411C-40F6-B8C6-4DDA86D044D0}" type="slidenum">
              <a:rPr lang="sv-SE" smtClean="0"/>
              <a:t>4</a:t>
            </a:fld>
            <a:endParaRPr lang="sv-SE"/>
          </a:p>
        </p:txBody>
      </p:sp>
    </p:spTree>
    <p:extLst>
      <p:ext uri="{BB962C8B-B14F-4D97-AF65-F5344CB8AC3E}">
        <p14:creationId xmlns:p14="http://schemas.microsoft.com/office/powerpoint/2010/main" val="2474291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C782-4CD6-114B-B804-E301957230B7}"/>
              </a:ext>
            </a:extLst>
          </p:cNvPr>
          <p:cNvSpPr>
            <a:spLocks noGrp="1"/>
          </p:cNvSpPr>
          <p:nvPr>
            <p:ph type="title"/>
          </p:nvPr>
        </p:nvSpPr>
        <p:spPr>
          <a:xfrm>
            <a:off x="5138928" y="964692"/>
            <a:ext cx="6092952" cy="1188720"/>
          </a:xfrm>
        </p:spPr>
        <p:txBody>
          <a:bodyPr vert="horz" lIns="274320" tIns="182880" rIns="274320" bIns="182880" rtlCol="0" anchorCtr="1">
            <a:normAutofit/>
          </a:bodyPr>
          <a:lstStyle/>
          <a:p>
            <a:r>
              <a:rPr lang="en-US" dirty="0"/>
              <a:t>Case study Modell</a:t>
            </a:r>
          </a:p>
        </p:txBody>
      </p:sp>
      <p:pic>
        <p:nvPicPr>
          <p:cNvPr id="7" name="Picture 6" descr="A picture containing graphical user interface&#10;&#10;Description automatically generated">
            <a:extLst>
              <a:ext uri="{FF2B5EF4-FFF2-40B4-BE49-F238E27FC236}">
                <a16:creationId xmlns:a16="http://schemas.microsoft.com/office/drawing/2014/main" id="{182D3F50-3331-E1C0-F332-F9695BFEE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56" y="2332260"/>
            <a:ext cx="5817098" cy="4362822"/>
          </a:xfrm>
          <a:prstGeom prst="rect">
            <a:avLst/>
          </a:prstGeom>
          <a:ln w="31750" cap="sq">
            <a:solidFill>
              <a:srgbClr val="FFFFFF"/>
            </a:solidFill>
            <a:miter lim="800000"/>
          </a:ln>
        </p:spPr>
      </p:pic>
      <p:pic>
        <p:nvPicPr>
          <p:cNvPr id="5" name="Content Placeholder 4" descr="Diagram&#10;&#10;Description automatically generated">
            <a:extLst>
              <a:ext uri="{FF2B5EF4-FFF2-40B4-BE49-F238E27FC236}">
                <a16:creationId xmlns:a16="http://schemas.microsoft.com/office/drawing/2014/main" id="{329C4256-5302-63E3-84A1-8DA9C04DF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054" y="2332260"/>
            <a:ext cx="6112334" cy="4370318"/>
          </a:xfrm>
          <a:prstGeom prst="rect">
            <a:avLst/>
          </a:prstGeom>
          <a:ln w="31750" cap="sq">
            <a:solidFill>
              <a:srgbClr val="FFFFFF"/>
            </a:solidFill>
            <a:miter lim="800000"/>
          </a:ln>
        </p:spPr>
      </p:pic>
      <p:sp>
        <p:nvSpPr>
          <p:cNvPr id="9" name="Slide Number Placeholder 8">
            <a:extLst>
              <a:ext uri="{FF2B5EF4-FFF2-40B4-BE49-F238E27FC236}">
                <a16:creationId xmlns:a16="http://schemas.microsoft.com/office/drawing/2014/main" id="{785C15ED-5C87-6837-0451-98098C27458B}"/>
              </a:ext>
            </a:extLst>
          </p:cNvPr>
          <p:cNvSpPr>
            <a:spLocks noGrp="1"/>
          </p:cNvSpPr>
          <p:nvPr>
            <p:ph type="sldNum" sz="quarter" idx="12"/>
          </p:nvPr>
        </p:nvSpPr>
        <p:spPr/>
        <p:txBody>
          <a:bodyPr/>
          <a:lstStyle/>
          <a:p>
            <a:fld id="{08C73F3C-411C-40F6-B8C6-4DDA86D044D0}" type="slidenum">
              <a:rPr lang="sv-SE" smtClean="0"/>
              <a:t>40</a:t>
            </a:fld>
            <a:endParaRPr lang="sv-SE"/>
          </a:p>
        </p:txBody>
      </p:sp>
    </p:spTree>
    <p:extLst>
      <p:ext uri="{BB962C8B-B14F-4D97-AF65-F5344CB8AC3E}">
        <p14:creationId xmlns:p14="http://schemas.microsoft.com/office/powerpoint/2010/main" val="271151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A252D7-1969-D233-552F-73D74D087D25}"/>
              </a:ext>
            </a:extLst>
          </p:cNvPr>
          <p:cNvSpPr>
            <a:spLocks noGrp="1"/>
          </p:cNvSpPr>
          <p:nvPr>
            <p:ph type="title"/>
          </p:nvPr>
        </p:nvSpPr>
        <p:spPr>
          <a:xfrm>
            <a:off x="2231136" y="4325791"/>
            <a:ext cx="7729728" cy="1188720"/>
          </a:xfrm>
        </p:spPr>
        <p:txBody>
          <a:bodyPr>
            <a:normAutofit/>
          </a:bodyPr>
          <a:lstStyle/>
          <a:p>
            <a:r>
              <a:rPr lang="en-US" dirty="0"/>
              <a:t>1.3 Meta heuristic algorithms</a:t>
            </a:r>
          </a:p>
        </p:txBody>
      </p:sp>
      <p:sp>
        <p:nvSpPr>
          <p:cNvPr id="4" name="Slide Number Placeholder 3">
            <a:extLst>
              <a:ext uri="{FF2B5EF4-FFF2-40B4-BE49-F238E27FC236}">
                <a16:creationId xmlns:a16="http://schemas.microsoft.com/office/drawing/2014/main" id="{E1D70F87-CBD5-C8F5-BBE9-01DFF53F12B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5</a:t>
            </a:fld>
            <a:endParaRPr lang="sv-SE"/>
          </a:p>
        </p:txBody>
      </p:sp>
      <p:graphicFrame>
        <p:nvGraphicFramePr>
          <p:cNvPr id="5" name="Content Placeholder 2">
            <a:extLst>
              <a:ext uri="{FF2B5EF4-FFF2-40B4-BE49-F238E27FC236}">
                <a16:creationId xmlns:a16="http://schemas.microsoft.com/office/drawing/2014/main" id="{CD04A474-9B96-7988-21F5-2472C7315F6F}"/>
              </a:ext>
            </a:extLst>
          </p:cNvPr>
          <p:cNvGraphicFramePr>
            <a:graphicFrameLocks noGrp="1"/>
          </p:cNvGraphicFramePr>
          <p:nvPr>
            <p:ph idx="1"/>
            <p:extLst>
              <p:ext uri="{D42A27DB-BD31-4B8C-83A1-F6EECF244321}">
                <p14:modId xmlns:p14="http://schemas.microsoft.com/office/powerpoint/2010/main" val="360935703"/>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5366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D58A8-B329-F6B0-69AE-7EE23929E30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dirty="0">
                <a:solidFill>
                  <a:srgbClr val="FFFFFF"/>
                </a:solidFill>
              </a:rPr>
              <a:t>1.4 Objective &amp; research questions</a:t>
            </a:r>
          </a:p>
        </p:txBody>
      </p:sp>
      <p:sp>
        <p:nvSpPr>
          <p:cNvPr id="3" name="Content Placeholder 2">
            <a:extLst>
              <a:ext uri="{FF2B5EF4-FFF2-40B4-BE49-F238E27FC236}">
                <a16:creationId xmlns:a16="http://schemas.microsoft.com/office/drawing/2014/main" id="{6124F768-56AC-222A-DE03-B3DBBA6C5C30}"/>
              </a:ext>
            </a:extLst>
          </p:cNvPr>
          <p:cNvSpPr>
            <a:spLocks noGrp="1"/>
          </p:cNvSpPr>
          <p:nvPr>
            <p:ph idx="1"/>
          </p:nvPr>
        </p:nvSpPr>
        <p:spPr>
          <a:xfrm>
            <a:off x="5591695" y="156117"/>
            <a:ext cx="5320696" cy="6512312"/>
          </a:xfrm>
        </p:spPr>
        <p:txBody>
          <a:bodyPr anchor="ctr">
            <a:noAutofit/>
          </a:bodyPr>
          <a:lstStyle/>
          <a:p>
            <a:r>
              <a:rPr lang="en-US" sz="2000" dirty="0"/>
              <a:t>The objective of this thesis is to investigate what the state-of-the-art techniques for optimal energy storage sizing (both Capacity and power). Thereafter, apply some of these to a case study to compare the results.</a:t>
            </a:r>
          </a:p>
          <a:p>
            <a:r>
              <a:rPr lang="en-US" sz="2000" dirty="0"/>
              <a:t>Research questions (case study):</a:t>
            </a:r>
          </a:p>
          <a:p>
            <a:pPr lvl="1"/>
            <a:r>
              <a:rPr lang="en-US" sz="1800" dirty="0"/>
              <a:t>What difference and similarities can be found when comparing GA and FF when applied to a case study?</a:t>
            </a:r>
          </a:p>
          <a:p>
            <a:pPr lvl="2"/>
            <a:r>
              <a:rPr lang="en-US" dirty="0"/>
              <a:t>Which is most effective in finding converging results?</a:t>
            </a:r>
          </a:p>
          <a:p>
            <a:pPr lvl="2"/>
            <a:r>
              <a:rPr lang="en-US" dirty="0"/>
              <a:t>Which gives overall best result for the given case study?</a:t>
            </a:r>
          </a:p>
          <a:p>
            <a:pPr lvl="2"/>
            <a:r>
              <a:rPr lang="en-US" dirty="0"/>
              <a:t>Which is most time effective?</a:t>
            </a:r>
          </a:p>
        </p:txBody>
      </p:sp>
      <p:sp>
        <p:nvSpPr>
          <p:cNvPr id="4" name="Slide Number Placeholder 3">
            <a:extLst>
              <a:ext uri="{FF2B5EF4-FFF2-40B4-BE49-F238E27FC236}">
                <a16:creationId xmlns:a16="http://schemas.microsoft.com/office/drawing/2014/main" id="{10A3895B-780D-76D9-A8AF-B2128A5AC780}"/>
              </a:ext>
            </a:extLst>
          </p:cNvPr>
          <p:cNvSpPr>
            <a:spLocks noGrp="1"/>
          </p:cNvSpPr>
          <p:nvPr>
            <p:ph type="sldNum" sz="quarter" idx="12"/>
          </p:nvPr>
        </p:nvSpPr>
        <p:spPr/>
        <p:txBody>
          <a:bodyPr/>
          <a:lstStyle/>
          <a:p>
            <a:fld id="{08C73F3C-411C-40F6-B8C6-4DDA86D044D0}" type="slidenum">
              <a:rPr lang="sv-SE" smtClean="0"/>
              <a:t>6</a:t>
            </a:fld>
            <a:endParaRPr lang="sv-SE"/>
          </a:p>
        </p:txBody>
      </p:sp>
    </p:spTree>
    <p:extLst>
      <p:ext uri="{BB962C8B-B14F-4D97-AF65-F5344CB8AC3E}">
        <p14:creationId xmlns:p14="http://schemas.microsoft.com/office/powerpoint/2010/main" val="178778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C95787-B43F-8192-5022-2C9ACD4B07E8}"/>
              </a:ext>
            </a:extLst>
          </p:cNvPr>
          <p:cNvPicPr>
            <a:picLocks noChangeAspect="1"/>
          </p:cNvPicPr>
          <p:nvPr/>
        </p:nvPicPr>
        <p:blipFill rotWithShape="1">
          <a:blip r:embed="rId3"/>
          <a:srcRect r="1036"/>
          <a:stretch/>
        </p:blipFill>
        <p:spPr>
          <a:xfrm>
            <a:off x="4650909" y="10"/>
            <a:ext cx="7541090" cy="6857989"/>
          </a:xfrm>
          <a:prstGeom prst="rect">
            <a:avLst/>
          </a:prstGeom>
        </p:spPr>
      </p:pic>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E23F9-3CD8-42C4-CFD0-EAC976CB3B3C}"/>
              </a:ext>
            </a:extLst>
          </p:cNvPr>
          <p:cNvSpPr>
            <a:spLocks noGrp="1"/>
          </p:cNvSpPr>
          <p:nvPr>
            <p:ph type="title"/>
          </p:nvPr>
        </p:nvSpPr>
        <p:spPr>
          <a:xfrm>
            <a:off x="643466" y="643467"/>
            <a:ext cx="3504787" cy="1728044"/>
          </a:xfrm>
          <a:noFill/>
          <a:ln>
            <a:solidFill>
              <a:schemeClr val="bg1"/>
            </a:solidFill>
          </a:ln>
        </p:spPr>
        <p:txBody>
          <a:bodyPr vert="horz" wrap="square" lIns="182880" tIns="182880" rIns="182880" bIns="182880" rtlCol="0" anchor="ctr">
            <a:normAutofit/>
          </a:bodyPr>
          <a:lstStyle/>
          <a:p>
            <a:r>
              <a:rPr lang="en-US" dirty="0">
                <a:solidFill>
                  <a:schemeClr val="bg1"/>
                </a:solidFill>
              </a:rPr>
              <a:t>2. Methodology</a:t>
            </a:r>
            <a:br>
              <a:rPr lang="en-US" dirty="0">
                <a:solidFill>
                  <a:schemeClr val="bg1"/>
                </a:solidFill>
              </a:rPr>
            </a:br>
            <a:r>
              <a:rPr lang="en-US" sz="1600" dirty="0">
                <a:solidFill>
                  <a:schemeClr val="bg1"/>
                </a:solidFill>
              </a:rPr>
              <a:t>of case study</a:t>
            </a:r>
          </a:p>
        </p:txBody>
      </p:sp>
      <p:sp>
        <p:nvSpPr>
          <p:cNvPr id="6" name="TextBox 5">
            <a:extLst>
              <a:ext uri="{FF2B5EF4-FFF2-40B4-BE49-F238E27FC236}">
                <a16:creationId xmlns:a16="http://schemas.microsoft.com/office/drawing/2014/main" id="{4AFC3C11-DF89-5BB9-6522-CAABC40253CD}"/>
              </a:ext>
            </a:extLst>
          </p:cNvPr>
          <p:cNvSpPr txBox="1"/>
          <p:nvPr/>
        </p:nvSpPr>
        <p:spPr>
          <a:xfrm>
            <a:off x="502655" y="2638044"/>
            <a:ext cx="3968984" cy="3945636"/>
          </a:xfrm>
          <a:prstGeom prst="rect">
            <a:avLst/>
          </a:prstGeom>
        </p:spPr>
        <p:txBody>
          <a:bodyPr vert="horz" lIns="91440" tIns="45720" rIns="91440" bIns="45720" rtlCol="0">
            <a:normAutofit/>
          </a:bodyPr>
          <a:lstStyle/>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Case study:</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3 different cases</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2 different objective to optimize for: (LCOS) and (NPV)</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Testing algorithms at different number of iterations [5, 10, 25, 50, 100, 200]</a:t>
            </a:r>
          </a:p>
          <a:p>
            <a:pPr marL="285750" indent="-228600" defTabSz="914400">
              <a:spcBef>
                <a:spcPts val="1000"/>
              </a:spcBef>
              <a:buClr>
                <a:schemeClr val="accent2"/>
              </a:buClr>
              <a:buFont typeface="Arial" panose="020B0604020202020204" pitchFamily="34" charset="0"/>
              <a:buChar char="•"/>
            </a:pPr>
            <a:r>
              <a:rPr lang="en-US" sz="2000" dirty="0">
                <a:solidFill>
                  <a:schemeClr val="bg1"/>
                </a:solidFill>
              </a:rPr>
              <a:t>Running each case and number of iteration 10 times, to find Standard deviation</a:t>
            </a:r>
          </a:p>
        </p:txBody>
      </p:sp>
      <p:sp>
        <p:nvSpPr>
          <p:cNvPr id="4" name="Slide Number Placeholder 3">
            <a:extLst>
              <a:ext uri="{FF2B5EF4-FFF2-40B4-BE49-F238E27FC236}">
                <a16:creationId xmlns:a16="http://schemas.microsoft.com/office/drawing/2014/main" id="{754F65CF-3C06-B444-82C9-7D0D66315D7B}"/>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08C73F3C-411C-40F6-B8C6-4DDA86D044D0}" type="slidenum">
              <a:rPr lang="en-US" smtClean="0"/>
              <a:pPr>
                <a:lnSpc>
                  <a:spcPct val="90000"/>
                </a:lnSpc>
                <a:spcAft>
                  <a:spcPts val="600"/>
                </a:spcAft>
              </a:pPr>
              <a:t>7</a:t>
            </a:fld>
            <a:endParaRPr lang="en-US"/>
          </a:p>
        </p:txBody>
      </p:sp>
    </p:spTree>
    <p:extLst>
      <p:ext uri="{BB962C8B-B14F-4D97-AF65-F5344CB8AC3E}">
        <p14:creationId xmlns:p14="http://schemas.microsoft.com/office/powerpoint/2010/main" val="2683661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7E04D-D188-E73A-D1BD-6F3DE4976E62}"/>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2.1 System model</a:t>
            </a:r>
            <a:endParaRPr lang="en-US" dirty="0">
              <a:solidFill>
                <a:schemeClr val="bg1"/>
              </a:solidFill>
            </a:endParaRPr>
          </a:p>
        </p:txBody>
      </p:sp>
      <p:sp>
        <p:nvSpPr>
          <p:cNvPr id="3" name="Content Placeholder 2">
            <a:extLst>
              <a:ext uri="{FF2B5EF4-FFF2-40B4-BE49-F238E27FC236}">
                <a16:creationId xmlns:a16="http://schemas.microsoft.com/office/drawing/2014/main" id="{EDCEBB97-5E1A-3ED3-71D2-3449C4235F27}"/>
              </a:ext>
            </a:extLst>
          </p:cNvPr>
          <p:cNvSpPr>
            <a:spLocks noGrp="1"/>
          </p:cNvSpPr>
          <p:nvPr>
            <p:ph idx="1"/>
          </p:nvPr>
        </p:nvSpPr>
        <p:spPr>
          <a:xfrm>
            <a:off x="289932" y="2638043"/>
            <a:ext cx="4114800" cy="3576489"/>
          </a:xfrm>
        </p:spPr>
        <p:txBody>
          <a:bodyPr>
            <a:normAutofit/>
          </a:bodyPr>
          <a:lstStyle/>
          <a:p>
            <a:r>
              <a:rPr lang="en-US" sz="2000" dirty="0">
                <a:solidFill>
                  <a:schemeClr val="bg1"/>
                </a:solidFill>
              </a:rPr>
              <a:t>Third-party developer</a:t>
            </a:r>
          </a:p>
          <a:p>
            <a:r>
              <a:rPr lang="en-US" sz="2000" dirty="0">
                <a:solidFill>
                  <a:schemeClr val="bg1"/>
                </a:solidFill>
              </a:rPr>
              <a:t>Case 1:  Base case, No Battery energy storage system (BESS) or Electrical heater (ELH)</a:t>
            </a:r>
          </a:p>
          <a:p>
            <a:r>
              <a:rPr lang="en-US" sz="2000" dirty="0">
                <a:solidFill>
                  <a:schemeClr val="bg1"/>
                </a:solidFill>
              </a:rPr>
              <a:t>Case 2: Optimize for BESS size</a:t>
            </a:r>
          </a:p>
          <a:p>
            <a:r>
              <a:rPr lang="en-US" sz="2000" dirty="0">
                <a:solidFill>
                  <a:schemeClr val="bg1"/>
                </a:solidFill>
              </a:rPr>
              <a:t>Case 3: Optimize for BESS and ELH size</a:t>
            </a:r>
          </a:p>
        </p:txBody>
      </p:sp>
      <p:pic>
        <p:nvPicPr>
          <p:cNvPr id="7" name="Picture 6" descr="Diagram&#10;&#10;Description automatically generated">
            <a:extLst>
              <a:ext uri="{FF2B5EF4-FFF2-40B4-BE49-F238E27FC236}">
                <a16:creationId xmlns:a16="http://schemas.microsoft.com/office/drawing/2014/main" id="{CB131F81-DB9A-5676-9188-4AC4C28D0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63" y="1004528"/>
            <a:ext cx="6250769" cy="4688076"/>
          </a:xfrm>
          <a:prstGeom prst="rect">
            <a:avLst/>
          </a:prstGeom>
        </p:spPr>
      </p:pic>
      <p:sp>
        <p:nvSpPr>
          <p:cNvPr id="8" name="Slide Number Placeholder 7">
            <a:extLst>
              <a:ext uri="{FF2B5EF4-FFF2-40B4-BE49-F238E27FC236}">
                <a16:creationId xmlns:a16="http://schemas.microsoft.com/office/drawing/2014/main" id="{9FF07195-49B8-EC16-B750-6527CD2D4977}"/>
              </a:ext>
            </a:extLst>
          </p:cNvPr>
          <p:cNvSpPr>
            <a:spLocks noGrp="1"/>
          </p:cNvSpPr>
          <p:nvPr>
            <p:ph type="sldNum" sz="quarter" idx="12"/>
          </p:nvPr>
        </p:nvSpPr>
        <p:spPr/>
        <p:txBody>
          <a:bodyPr/>
          <a:lstStyle/>
          <a:p>
            <a:fld id="{08C73F3C-411C-40F6-B8C6-4DDA86D044D0}" type="slidenum">
              <a:rPr lang="sv-SE" smtClean="0"/>
              <a:t>8</a:t>
            </a:fld>
            <a:endParaRPr lang="sv-SE"/>
          </a:p>
        </p:txBody>
      </p:sp>
    </p:spTree>
    <p:extLst>
      <p:ext uri="{BB962C8B-B14F-4D97-AF65-F5344CB8AC3E}">
        <p14:creationId xmlns:p14="http://schemas.microsoft.com/office/powerpoint/2010/main" val="1145306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E04D-D188-E73A-D1BD-6F3DE4976E62}"/>
              </a:ext>
            </a:extLst>
          </p:cNvPr>
          <p:cNvSpPr>
            <a:spLocks noGrp="1"/>
          </p:cNvSpPr>
          <p:nvPr>
            <p:ph type="title"/>
          </p:nvPr>
        </p:nvSpPr>
        <p:spPr>
          <a:xfrm>
            <a:off x="640079" y="640079"/>
            <a:ext cx="3402531" cy="5272242"/>
          </a:xfrm>
        </p:spPr>
        <p:txBody>
          <a:bodyPr>
            <a:normAutofit/>
          </a:bodyPr>
          <a:lstStyle/>
          <a:p>
            <a:r>
              <a:rPr lang="en-US" dirty="0"/>
              <a:t>2.2 Boundary conditions of optimization</a:t>
            </a:r>
          </a:p>
        </p:txBody>
      </p:sp>
      <p:sp>
        <p:nvSpPr>
          <p:cNvPr id="3" name="Content Placeholder 2">
            <a:extLst>
              <a:ext uri="{FF2B5EF4-FFF2-40B4-BE49-F238E27FC236}">
                <a16:creationId xmlns:a16="http://schemas.microsoft.com/office/drawing/2014/main" id="{EDCEBB97-5E1A-3ED3-71D2-3449C4235F27}"/>
              </a:ext>
            </a:extLst>
          </p:cNvPr>
          <p:cNvSpPr>
            <a:spLocks noGrp="1"/>
          </p:cNvSpPr>
          <p:nvPr>
            <p:ph idx="1"/>
          </p:nvPr>
        </p:nvSpPr>
        <p:spPr>
          <a:xfrm>
            <a:off x="4672103" y="640079"/>
            <a:ext cx="6883072" cy="2959155"/>
          </a:xfrm>
        </p:spPr>
        <p:txBody>
          <a:bodyPr>
            <a:normAutofit lnSpcReduction="10000"/>
          </a:bodyPr>
          <a:lstStyle/>
          <a:p>
            <a:r>
              <a:rPr lang="en-GB" dirty="0"/>
              <a:t>Project lifetime of 10 years</a:t>
            </a:r>
          </a:p>
          <a:p>
            <a:r>
              <a:rPr lang="en-GB" dirty="0"/>
              <a:t>1-hour timesteps</a:t>
            </a:r>
          </a:p>
          <a:p>
            <a:r>
              <a:rPr lang="en-GB" dirty="0"/>
              <a:t>State of charge of BESS:</a:t>
            </a:r>
          </a:p>
          <a:p>
            <a:pPr lvl="1"/>
            <a:r>
              <a:rPr lang="en-GB" dirty="0"/>
              <a:t>20% &lt; </a:t>
            </a:r>
            <a:r>
              <a:rPr lang="en-GB" dirty="0" err="1"/>
              <a:t>BESSc</a:t>
            </a:r>
            <a:r>
              <a:rPr lang="en-GB" dirty="0"/>
              <a:t> &lt; 100%</a:t>
            </a:r>
          </a:p>
          <a:p>
            <a:r>
              <a:rPr lang="en-GB" dirty="0"/>
              <a:t>Day ahead electricity cost (</a:t>
            </a:r>
            <a:r>
              <a:rPr lang="en-GB" dirty="0" err="1"/>
              <a:t>Nordpool</a:t>
            </a:r>
            <a:r>
              <a:rPr lang="en-GB" dirty="0"/>
              <a:t> 2017)</a:t>
            </a:r>
          </a:p>
          <a:p>
            <a:pPr lvl="1"/>
            <a:r>
              <a:rPr lang="en-GB" dirty="0"/>
              <a:t>No yearly change of electricity prices</a:t>
            </a:r>
          </a:p>
          <a:p>
            <a:r>
              <a:rPr lang="en-GB" dirty="0"/>
              <a:t>No yearly change in electricity or thermal demand</a:t>
            </a:r>
          </a:p>
          <a:p>
            <a:r>
              <a:rPr lang="en-GB" dirty="0"/>
              <a:t>Linear capacity degradation of 15% over 10 years</a:t>
            </a:r>
          </a:p>
          <a:p>
            <a:endParaRPr lang="en-GB" dirty="0"/>
          </a:p>
          <a:p>
            <a:endParaRPr lang="en-GB" dirty="0"/>
          </a:p>
        </p:txBody>
      </p:sp>
      <p:sp>
        <p:nvSpPr>
          <p:cNvPr id="16" name="Rectangle 15">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descr="Table&#10;&#10;Description automatically generated">
            <a:extLst>
              <a:ext uri="{FF2B5EF4-FFF2-40B4-BE49-F238E27FC236}">
                <a16:creationId xmlns:a16="http://schemas.microsoft.com/office/drawing/2014/main" id="{66C0AC38-6BA1-856B-7854-4D43A8483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256" y="3987746"/>
            <a:ext cx="5808883" cy="1737360"/>
          </a:xfrm>
          <a:prstGeom prst="rect">
            <a:avLst/>
          </a:prstGeom>
        </p:spPr>
      </p:pic>
      <p:sp>
        <p:nvSpPr>
          <p:cNvPr id="8" name="Slide Number Placeholder 7">
            <a:extLst>
              <a:ext uri="{FF2B5EF4-FFF2-40B4-BE49-F238E27FC236}">
                <a16:creationId xmlns:a16="http://schemas.microsoft.com/office/drawing/2014/main" id="{9FF07195-49B8-EC16-B750-6527CD2D497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08C73F3C-411C-40F6-B8C6-4DDA86D044D0}" type="slidenum">
              <a:rPr lang="sv-SE" smtClean="0"/>
              <a:pPr>
                <a:lnSpc>
                  <a:spcPct val="90000"/>
                </a:lnSpc>
                <a:spcAft>
                  <a:spcPts val="600"/>
                </a:spcAft>
              </a:pPr>
              <a:t>9</a:t>
            </a:fld>
            <a:endParaRPr lang="sv-SE"/>
          </a:p>
        </p:txBody>
      </p:sp>
      <p:sp>
        <p:nvSpPr>
          <p:cNvPr id="12" name="TextBox 11">
            <a:extLst>
              <a:ext uri="{FF2B5EF4-FFF2-40B4-BE49-F238E27FC236}">
                <a16:creationId xmlns:a16="http://schemas.microsoft.com/office/drawing/2014/main" id="{962952F9-59F7-FFB4-8F42-D766544D9984}"/>
              </a:ext>
            </a:extLst>
          </p:cNvPr>
          <p:cNvSpPr txBox="1"/>
          <p:nvPr/>
        </p:nvSpPr>
        <p:spPr>
          <a:xfrm>
            <a:off x="6758514" y="5847521"/>
            <a:ext cx="2710249" cy="365760"/>
          </a:xfrm>
          <a:prstGeom prst="rect">
            <a:avLst/>
          </a:prstGeom>
          <a:noFill/>
        </p:spPr>
        <p:txBody>
          <a:bodyPr wrap="square" rtlCol="0">
            <a:spAutoFit/>
          </a:bodyPr>
          <a:lstStyle/>
          <a:p>
            <a:pPr algn="ctr"/>
            <a:r>
              <a:rPr lang="sv-SE" b="1" dirty="0"/>
              <a:t>Solution </a:t>
            </a:r>
            <a:r>
              <a:rPr lang="en-US" b="1" dirty="0"/>
              <a:t>search</a:t>
            </a:r>
            <a:r>
              <a:rPr lang="sv-SE" b="1" dirty="0"/>
              <a:t> space</a:t>
            </a:r>
            <a:endParaRPr lang="en-GB" b="1" dirty="0"/>
          </a:p>
        </p:txBody>
      </p:sp>
    </p:spTree>
    <p:extLst>
      <p:ext uri="{BB962C8B-B14F-4D97-AF65-F5344CB8AC3E}">
        <p14:creationId xmlns:p14="http://schemas.microsoft.com/office/powerpoint/2010/main" val="68572489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28943</TotalTime>
  <Words>4940</Words>
  <Application>Microsoft Office PowerPoint</Application>
  <PresentationFormat>Widescreen</PresentationFormat>
  <Paragraphs>473</Paragraphs>
  <Slides>40</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Corbel</vt:lpstr>
      <vt:lpstr>Gill Sans MT</vt:lpstr>
      <vt:lpstr>Google Sans</vt:lpstr>
      <vt:lpstr>LMMathItalic10-Regular</vt:lpstr>
      <vt:lpstr>LMMathItalic7-Regular</vt:lpstr>
      <vt:lpstr>LMRoman10-Regular</vt:lpstr>
      <vt:lpstr>LMRoman17-Regular</vt:lpstr>
      <vt:lpstr>Parcel</vt:lpstr>
      <vt:lpstr>Comprehensive Study of Metaheuristic Algorithms for Optimal Sizing of Multiservice Battery energy storage system</vt:lpstr>
      <vt:lpstr>Table of contents</vt:lpstr>
      <vt:lpstr>1.1 Introduction &amp; Background</vt:lpstr>
      <vt:lpstr>1.2 Literature study</vt:lpstr>
      <vt:lpstr>1.3 Meta heuristic algorithms</vt:lpstr>
      <vt:lpstr>1.4 Objective &amp; research questions</vt:lpstr>
      <vt:lpstr>2. Methodology of case study</vt:lpstr>
      <vt:lpstr>2.1 System model</vt:lpstr>
      <vt:lpstr>2.2 Boundary conditions of optimization</vt:lpstr>
      <vt:lpstr>2.3 Bess charge/discharge equations and rules</vt:lpstr>
      <vt:lpstr>2.4 Optimization Objective</vt:lpstr>
      <vt:lpstr>2.5 Flowchart of fitness function </vt:lpstr>
      <vt:lpstr>2.6 BESS charge/discharge dispatch Schedule</vt:lpstr>
      <vt:lpstr>2.7 Net present value (NPV)</vt:lpstr>
      <vt:lpstr>2.8 Levelized cost of storage</vt:lpstr>
      <vt:lpstr>2.9 Genetic algorithm</vt:lpstr>
      <vt:lpstr>2.10 Genetic algorithm - parameters</vt:lpstr>
      <vt:lpstr>2.11 Firefly algorithm</vt:lpstr>
      <vt:lpstr>2.12 Data used in optimization</vt:lpstr>
      <vt:lpstr>3.1 Result - Case 1</vt:lpstr>
      <vt:lpstr>3.2 Case 2: Installment of BESS – results</vt:lpstr>
      <vt:lpstr>3.3 Case 3: Installment of both BESS and ELH – results</vt:lpstr>
      <vt:lpstr>3.4 Results - Breakdown of cost/earnings</vt:lpstr>
      <vt:lpstr>3.5 Results -optimization time</vt:lpstr>
      <vt:lpstr>3.6 Results - Schedule function</vt:lpstr>
      <vt:lpstr>4. Discussion</vt:lpstr>
      <vt:lpstr>5. Conclusion</vt:lpstr>
      <vt:lpstr>5.1 Future work</vt:lpstr>
      <vt:lpstr>Thanks for listening</vt:lpstr>
      <vt:lpstr>Net present value Equations (NPV)</vt:lpstr>
      <vt:lpstr>FF Convergence/ Limitations</vt:lpstr>
      <vt:lpstr>Cost and earnings breakdown [LCOS]</vt:lpstr>
      <vt:lpstr>GA Convergence (NPV)</vt:lpstr>
      <vt:lpstr>FF Convergence (NPV)</vt:lpstr>
      <vt:lpstr>FF Convergence (LCOS)</vt:lpstr>
      <vt:lpstr>GA Convergence (LCOS)</vt:lpstr>
      <vt:lpstr>Sensitivity analysis</vt:lpstr>
      <vt:lpstr>Genetic algorithm</vt:lpstr>
      <vt:lpstr>Peak shaving, Energy arbitrage and optimization algorithms</vt:lpstr>
      <vt:lpstr>Case study Modell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Study of Metaheuristic Algorithms for Optimal Sizing of Multiservice BESS</dc:title>
  <dc:creator>Joakim Ginste</dc:creator>
  <cp:lastModifiedBy>Joakim Ginste</cp:lastModifiedBy>
  <cp:revision>27</cp:revision>
  <dcterms:created xsi:type="dcterms:W3CDTF">2022-08-08T08:39:01Z</dcterms:created>
  <dcterms:modified xsi:type="dcterms:W3CDTF">2022-09-01T17:33:37Z</dcterms:modified>
</cp:coreProperties>
</file>